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7" r:id="rId4"/>
    <p:sldId id="272" r:id="rId5"/>
    <p:sldId id="273" r:id="rId6"/>
    <p:sldId id="274" r:id="rId7"/>
    <p:sldId id="263" r:id="rId8"/>
    <p:sldId id="264" r:id="rId9"/>
    <p:sldId id="265" r:id="rId10"/>
    <p:sldId id="276" r:id="rId11"/>
    <p:sldId id="277" r:id="rId12"/>
    <p:sldId id="279" r:id="rId13"/>
    <p:sldId id="278" r:id="rId14"/>
    <p:sldId id="280" r:id="rId15"/>
    <p:sldId id="281" r:id="rId16"/>
    <p:sldId id="261" r:id="rId17"/>
    <p:sldId id="260" r:id="rId18"/>
    <p:sldId id="271" r:id="rId19"/>
    <p:sldId id="268" r:id="rId20"/>
    <p:sldId id="275" r:id="rId21"/>
    <p:sldId id="258" r:id="rId22"/>
    <p:sldId id="259" r:id="rId23"/>
    <p:sldId id="262" r:id="rId24"/>
    <p:sldId id="266" r:id="rId25"/>
    <p:sldId id="269" r:id="rId26"/>
    <p:sldId id="270"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BDC68-2A66-47EC-B95A-4C8DEE39E030}"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DB078-6024-4B61-AA24-50ECA25B9540}" type="slidenum">
              <a:rPr lang="en-US" smtClean="0"/>
              <a:t>‹#›</a:t>
            </a:fld>
            <a:endParaRPr lang="en-US"/>
          </a:p>
        </p:txBody>
      </p:sp>
    </p:spTree>
    <p:extLst>
      <p:ext uri="{BB962C8B-B14F-4D97-AF65-F5344CB8AC3E}">
        <p14:creationId xmlns:p14="http://schemas.microsoft.com/office/powerpoint/2010/main" val="68266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Founded when headquarters moved from NYC to NJ</a:t>
            </a:r>
          </a:p>
        </p:txBody>
      </p:sp>
      <p:sp>
        <p:nvSpPr>
          <p:cNvPr id="4" name="Slide Number Placeholder 3"/>
          <p:cNvSpPr>
            <a:spLocks noGrp="1"/>
          </p:cNvSpPr>
          <p:nvPr>
            <p:ph type="sldNum" sz="quarter" idx="5"/>
          </p:nvPr>
        </p:nvSpPr>
        <p:spPr/>
        <p:txBody>
          <a:bodyPr/>
          <a:lstStyle/>
          <a:p>
            <a:fld id="{0EADB078-6024-4B61-AA24-50ECA25B9540}" type="slidenum">
              <a:rPr lang="en-US" smtClean="0"/>
              <a:t>17</a:t>
            </a:fld>
            <a:endParaRPr lang="en-US"/>
          </a:p>
        </p:txBody>
      </p:sp>
    </p:spTree>
    <p:extLst>
      <p:ext uri="{BB962C8B-B14F-4D97-AF65-F5344CB8AC3E}">
        <p14:creationId xmlns:p14="http://schemas.microsoft.com/office/powerpoint/2010/main" val="426915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 a class and teach Radio Merit Badge to a District or Council "Merit Badge Day" or "STEM Badge Day" event. 2. Participate in teaching Radio Merit Badge at a Troop, District or Council event on at least three different occasions. 3. Participate in teaching Radio Merit Badge conducted at a </a:t>
            </a:r>
            <a:r>
              <a:rPr lang="en-US" dirty="0" err="1"/>
              <a:t>hamfest</a:t>
            </a:r>
            <a:r>
              <a:rPr lang="en-US" dirty="0"/>
              <a:t> or organized by an amateur radio club on at least three different occasions. 4. Organize and lead a District or Council Jamboree on the Air (JOTA) event. 5. Participate in Jamboree on the Air (JOTA) activities for at least three JOTAs. 6. Provide Amateur Radio communications support for a summer camp, winter camp, Camporee, Klondike Derby, or other official District or Council camp. 7. Participate in three District or Council Camporees by setting up an Amateur Radio Demonstration Station. 8. Serve as Chairman or member of a Council Radio Scouting Committee and guide significant improvements in council amateur radio operating facilities and expanded Scouting amateur radio activities; 9. Arrange for the donation of equipment to establish amateur radio stations at a Council camps. 10. Serve as a K2BSA Staff Member at a National Jamboree or on the Amateur Radio Staff at a World Jamboree </a:t>
            </a:r>
          </a:p>
        </p:txBody>
      </p:sp>
      <p:sp>
        <p:nvSpPr>
          <p:cNvPr id="4" name="Slide Number Placeholder 3"/>
          <p:cNvSpPr>
            <a:spLocks noGrp="1"/>
          </p:cNvSpPr>
          <p:nvPr>
            <p:ph type="sldNum" sz="quarter" idx="5"/>
          </p:nvPr>
        </p:nvSpPr>
        <p:spPr/>
        <p:txBody>
          <a:bodyPr/>
          <a:lstStyle/>
          <a:p>
            <a:fld id="{0EADB078-6024-4B61-AA24-50ECA25B9540}" type="slidenum">
              <a:rPr lang="en-US" smtClean="0"/>
              <a:t>22</a:t>
            </a:fld>
            <a:endParaRPr lang="en-US"/>
          </a:p>
        </p:txBody>
      </p:sp>
    </p:spTree>
    <p:extLst>
      <p:ext uri="{BB962C8B-B14F-4D97-AF65-F5344CB8AC3E}">
        <p14:creationId xmlns:p14="http://schemas.microsoft.com/office/powerpoint/2010/main" val="118718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0205-A7F7-0FC5-AAFD-7C9E436ADC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D7C25B-2066-5114-2F65-7DB6D670F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C9A492-DDE4-D0B8-F6E9-822188FCB37E}"/>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5" name="Footer Placeholder 4">
            <a:extLst>
              <a:ext uri="{FF2B5EF4-FFF2-40B4-BE49-F238E27FC236}">
                <a16:creationId xmlns:a16="http://schemas.microsoft.com/office/drawing/2014/main" id="{1F282EB0-6D0B-91A8-C890-AD842694F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BE5F9-F0BF-BA36-9168-7C3D457A9563}"/>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408647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291A-C5EB-89BD-5FA6-D1D68801E8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D7BEF0-5204-F777-4547-AFA744417F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3AB41-45E9-611D-21A5-0AB16C567121}"/>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5" name="Footer Placeholder 4">
            <a:extLst>
              <a:ext uri="{FF2B5EF4-FFF2-40B4-BE49-F238E27FC236}">
                <a16:creationId xmlns:a16="http://schemas.microsoft.com/office/drawing/2014/main" id="{0AF15075-ED0D-0C78-FF72-2CC9A52E3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D2534-B001-442D-39A9-FBF0FB59C277}"/>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350258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DA66-44DE-A309-1094-28942DE6BC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154706-3372-4C46-9C96-6D1A25F535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30E74-5A4B-F237-979D-784DC2F714E2}"/>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5" name="Footer Placeholder 4">
            <a:extLst>
              <a:ext uri="{FF2B5EF4-FFF2-40B4-BE49-F238E27FC236}">
                <a16:creationId xmlns:a16="http://schemas.microsoft.com/office/drawing/2014/main" id="{E3034FFA-901A-B1AD-95CA-B88AEDF0B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EC56B-194E-C02C-19FA-D00CBE9E20AD}"/>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1592333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3C6E-2542-941F-2780-5CE3157B3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1B39E0-9A68-3ABE-6CFC-5DD0B8F6AB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ED580-B005-4217-2B03-AC93F040D2BE}"/>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5" name="Footer Placeholder 4">
            <a:extLst>
              <a:ext uri="{FF2B5EF4-FFF2-40B4-BE49-F238E27FC236}">
                <a16:creationId xmlns:a16="http://schemas.microsoft.com/office/drawing/2014/main" id="{0923E878-84A8-70F8-5078-CE38B0AE3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28ABB-F71E-9994-FA3D-F99C4310B708}"/>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380495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C71B-D478-6978-E7B7-D6C045356F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631381-619B-6053-1298-840B0630EC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BFE088-B4E7-C201-1821-FD6397733632}"/>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5" name="Footer Placeholder 4">
            <a:extLst>
              <a:ext uri="{FF2B5EF4-FFF2-40B4-BE49-F238E27FC236}">
                <a16:creationId xmlns:a16="http://schemas.microsoft.com/office/drawing/2014/main" id="{0DCC7904-B040-A66A-813B-E4E3F96C7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5B447-14A3-30FD-7B8E-B536155D12EA}"/>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415932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DF8E-61B9-DA52-D4C4-BA56746630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559B8E-F2EC-1740-59AC-517C9F498E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18D24C-118C-8559-3C3B-A00C539410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11BA08-7402-38CA-E2CC-55EF57B6DA82}"/>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6" name="Footer Placeholder 5">
            <a:extLst>
              <a:ext uri="{FF2B5EF4-FFF2-40B4-BE49-F238E27FC236}">
                <a16:creationId xmlns:a16="http://schemas.microsoft.com/office/drawing/2014/main" id="{FD57E549-2B07-2816-A6D0-3B7846240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80C75-220C-4203-630A-4B0F9D2F4F9A}"/>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313142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9EA6-DF03-1A84-92E3-7F21978286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064387-9F70-3E50-A883-879C2E018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BFB26-32AD-A5F4-0828-D4032AC215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0C9B3C-B61E-8FDD-B366-F4D2C39600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D572E2-6F4E-C1BD-0AB7-9A9CA12DA2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59953-CF57-8690-92D3-E90521C82D13}"/>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8" name="Footer Placeholder 7">
            <a:extLst>
              <a:ext uri="{FF2B5EF4-FFF2-40B4-BE49-F238E27FC236}">
                <a16:creationId xmlns:a16="http://schemas.microsoft.com/office/drawing/2014/main" id="{2E5CDEF6-93B5-B852-77E8-E4E8F5B86A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BF05BC-13BC-0952-633E-EEC87A7E5A18}"/>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220400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86C6-6A91-F214-DD97-34F951E361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7B53EF-6953-96B6-10DF-07DFED2A4B48}"/>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4" name="Footer Placeholder 3">
            <a:extLst>
              <a:ext uri="{FF2B5EF4-FFF2-40B4-BE49-F238E27FC236}">
                <a16:creationId xmlns:a16="http://schemas.microsoft.com/office/drawing/2014/main" id="{DB62BA46-A345-EB1A-C7BC-A5FD8E7DEE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7F4E35-CA2B-88EB-DC7A-C62BB681DF75}"/>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40116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6C946-299E-C708-0A27-AB2374BA7030}"/>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3" name="Footer Placeholder 2">
            <a:extLst>
              <a:ext uri="{FF2B5EF4-FFF2-40B4-BE49-F238E27FC236}">
                <a16:creationId xmlns:a16="http://schemas.microsoft.com/office/drawing/2014/main" id="{BEF566B1-87E4-DF0D-71DF-634B13DA8A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D6974C-C7A4-8DDA-1418-5A00E1AC2540}"/>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150143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8301-80DF-5348-CFF4-3011EA513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24E4A-F6DD-F4FB-315C-62CDB40106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EF145F-7179-D601-A3C5-1493AB59B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BFB020-6CDA-5973-BACC-EE1264AAB57F}"/>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6" name="Footer Placeholder 5">
            <a:extLst>
              <a:ext uri="{FF2B5EF4-FFF2-40B4-BE49-F238E27FC236}">
                <a16:creationId xmlns:a16="http://schemas.microsoft.com/office/drawing/2014/main" id="{8D927E8D-1DE7-8A1E-D411-A08FAFEE6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B24B3-EB43-36D2-C2A6-65E1E6AD0316}"/>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359991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E13A-5D16-A20C-FE51-C93C2D2FB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6E3BDD-8A4E-C62D-A494-95DA324D0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7FD770-6472-EE44-DBE2-E76988D32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F95D0-DAD2-939E-8488-F5EB87BF7333}"/>
              </a:ext>
            </a:extLst>
          </p:cNvPr>
          <p:cNvSpPr>
            <a:spLocks noGrp="1"/>
          </p:cNvSpPr>
          <p:nvPr>
            <p:ph type="dt" sz="half" idx="10"/>
          </p:nvPr>
        </p:nvSpPr>
        <p:spPr/>
        <p:txBody>
          <a:bodyPr/>
          <a:lstStyle/>
          <a:p>
            <a:fld id="{1E2FFA36-FAC3-4B7C-8E19-4AE2EC687EF0}" type="datetimeFigureOut">
              <a:rPr lang="en-US" smtClean="0"/>
              <a:t>9/8/2023</a:t>
            </a:fld>
            <a:endParaRPr lang="en-US"/>
          </a:p>
        </p:txBody>
      </p:sp>
      <p:sp>
        <p:nvSpPr>
          <p:cNvPr id="6" name="Footer Placeholder 5">
            <a:extLst>
              <a:ext uri="{FF2B5EF4-FFF2-40B4-BE49-F238E27FC236}">
                <a16:creationId xmlns:a16="http://schemas.microsoft.com/office/drawing/2014/main" id="{29D902D0-4B5C-AF5A-4A0E-47AE4CBBE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AAC26-4BAE-38F6-2128-5A4E2A40BDFA}"/>
              </a:ext>
            </a:extLst>
          </p:cNvPr>
          <p:cNvSpPr>
            <a:spLocks noGrp="1"/>
          </p:cNvSpPr>
          <p:nvPr>
            <p:ph type="sldNum" sz="quarter" idx="12"/>
          </p:nvPr>
        </p:nvSpPr>
        <p:spPr/>
        <p:txBody>
          <a:bodyPr/>
          <a:lstStyle/>
          <a:p>
            <a:fld id="{8642FFBB-1543-4EC0-B7ED-EEA56E6AB728}" type="slidenum">
              <a:rPr lang="en-US" smtClean="0"/>
              <a:t>‹#›</a:t>
            </a:fld>
            <a:endParaRPr lang="en-US"/>
          </a:p>
        </p:txBody>
      </p:sp>
    </p:spTree>
    <p:extLst>
      <p:ext uri="{BB962C8B-B14F-4D97-AF65-F5344CB8AC3E}">
        <p14:creationId xmlns:p14="http://schemas.microsoft.com/office/powerpoint/2010/main" val="172881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A0A75-7E72-57FB-F5FE-9DE43CAEDF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3EBB10-FB9E-EA9B-A44A-AB130C70E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C1E79-A875-BD0D-86D2-0D16A78A20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FFA36-FAC3-4B7C-8E19-4AE2EC687EF0}" type="datetimeFigureOut">
              <a:rPr lang="en-US" smtClean="0"/>
              <a:t>9/8/2023</a:t>
            </a:fld>
            <a:endParaRPr lang="en-US"/>
          </a:p>
        </p:txBody>
      </p:sp>
      <p:sp>
        <p:nvSpPr>
          <p:cNvPr id="5" name="Footer Placeholder 4">
            <a:extLst>
              <a:ext uri="{FF2B5EF4-FFF2-40B4-BE49-F238E27FC236}">
                <a16:creationId xmlns:a16="http://schemas.microsoft.com/office/drawing/2014/main" id="{56C4484F-D2BC-9331-1943-46584C3D8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A60CB5-356B-D1D9-8FE2-EC502C2106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2FFBB-1543-4EC0-B7ED-EEA56E6AB728}" type="slidenum">
              <a:rPr lang="en-US" smtClean="0"/>
              <a:t>‹#›</a:t>
            </a:fld>
            <a:endParaRPr lang="en-US"/>
          </a:p>
        </p:txBody>
      </p:sp>
    </p:spTree>
    <p:extLst>
      <p:ext uri="{BB962C8B-B14F-4D97-AF65-F5344CB8AC3E}">
        <p14:creationId xmlns:p14="http://schemas.microsoft.com/office/powerpoint/2010/main" val="1079297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k2bsa.net/scout-camps-on-the-air/"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hyperlink" Target="https://blog.scoutingmagazine.org/2023/02/28/2022-merit-badge-rankings-a-new-chart-topper-emerg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Relationship Id="rId4" Type="http://schemas.openxmlformats.org/officeDocument/2006/relationships/image" Target="../media/image4.tif"/></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arrl.org/amateur-radio-and-scouting" TargetMode="External"/><Relationship Id="rId5" Type="http://schemas.openxmlformats.org/officeDocument/2006/relationships/hyperlink" Target="https://k2bsa.net/arrl-service-to-scouting-award/" TargetMode="Externa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filestore.scouting.org/filestore/pdf/524-501.pdf" TargetMode="External"/><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hyperlink" Target="https://michiganscouting.org/volunteer/" TargetMode="External"/><Relationship Id="rId4" Type="http://schemas.openxmlformats.org/officeDocument/2006/relationships/hyperlink" Target="https://filestore.scouting.org/filestore/pdf/34405.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hyperlink" Target="https://michiganscouting.org/eaglealumni/"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45304-739E-1D82-BC78-3828B7A2AE2B}"/>
              </a:ext>
            </a:extLst>
          </p:cNvPr>
          <p:cNvSpPr>
            <a:spLocks noGrp="1"/>
          </p:cNvSpPr>
          <p:nvPr>
            <p:ph type="ctrTitle"/>
          </p:nvPr>
        </p:nvSpPr>
        <p:spPr>
          <a:xfrm>
            <a:off x="638882" y="639193"/>
            <a:ext cx="3571810" cy="3573516"/>
          </a:xfrm>
        </p:spPr>
        <p:txBody>
          <a:bodyPr>
            <a:prstTxWarp prst="textSlantUp">
              <a:avLst/>
            </a:prstTxWarp>
            <a:normAutofit/>
          </a:bodyPr>
          <a:lstStyle/>
          <a:p>
            <a:pPr algn="l"/>
            <a:r>
              <a:rPr lang="en-US" sz="6600" b="1">
                <a:ln w="9525">
                  <a:solidFill>
                    <a:schemeClr val="bg1"/>
                  </a:solidFill>
                  <a:prstDash val="solid"/>
                </a:ln>
                <a:effectLst>
                  <a:outerShdw blurRad="12700" dist="38100" dir="2700000" algn="tl" rotWithShape="0">
                    <a:schemeClr val="bg1">
                      <a:lumMod val="50000"/>
                    </a:schemeClr>
                  </a:outerShdw>
                </a:effectLst>
              </a:rPr>
              <a:t>Scouting and Radio</a:t>
            </a:r>
          </a:p>
        </p:txBody>
      </p:sp>
      <p:sp>
        <p:nvSpPr>
          <p:cNvPr id="3" name="Subtitle 2">
            <a:extLst>
              <a:ext uri="{FF2B5EF4-FFF2-40B4-BE49-F238E27FC236}">
                <a16:creationId xmlns:a16="http://schemas.microsoft.com/office/drawing/2014/main" id="{F7AC56EF-2A89-51B1-E423-66CAE6ACE911}"/>
              </a:ext>
            </a:extLst>
          </p:cNvPr>
          <p:cNvSpPr>
            <a:spLocks noGrp="1"/>
          </p:cNvSpPr>
          <p:nvPr>
            <p:ph type="subTitle" idx="1"/>
          </p:nvPr>
        </p:nvSpPr>
        <p:spPr>
          <a:xfrm>
            <a:off x="638882" y="4631161"/>
            <a:ext cx="3571810" cy="1559327"/>
          </a:xfrm>
        </p:spPr>
        <p:txBody>
          <a:bodyPr>
            <a:normAutofit/>
          </a:bodyPr>
          <a:lstStyle/>
          <a:p>
            <a:pPr algn="l"/>
            <a:r>
              <a:rPr lang="en-US" dirty="0"/>
              <a:t>KE8AQW</a:t>
            </a:r>
            <a:endParaRPr lang="en-US"/>
          </a:p>
        </p:txBody>
      </p:sp>
      <p:sp>
        <p:nvSpPr>
          <p:cNvPr id="820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a:extLst>
              <a:ext uri="{FF2B5EF4-FFF2-40B4-BE49-F238E27FC236}">
                <a16:creationId xmlns:a16="http://schemas.microsoft.com/office/drawing/2014/main" id="{F09DE2B8-18D9-1652-5F69-F7124CCA74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682748"/>
            <a:ext cx="7214616" cy="546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682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8D649-3096-19E3-704B-3099AD952536}"/>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6600" kern="1200">
                <a:solidFill>
                  <a:schemeClr val="tx1"/>
                </a:solidFill>
                <a:latin typeface="+mj-lt"/>
                <a:ea typeface="+mj-ea"/>
                <a:cs typeface="+mj-cs"/>
              </a:rPr>
              <a:t>National Jamboree</a:t>
            </a:r>
          </a:p>
        </p:txBody>
      </p:sp>
      <p:pic>
        <p:nvPicPr>
          <p:cNvPr id="12" name="Content Placeholder 11">
            <a:extLst>
              <a:ext uri="{FF2B5EF4-FFF2-40B4-BE49-F238E27FC236}">
                <a16:creationId xmlns:a16="http://schemas.microsoft.com/office/drawing/2014/main" id="{05BB4AB6-DD6C-E072-830A-CE6FCA4B00B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8250"/>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6" name="Content Placeholder 5">
            <a:extLst>
              <a:ext uri="{FF2B5EF4-FFF2-40B4-BE49-F238E27FC236}">
                <a16:creationId xmlns:a16="http://schemas.microsoft.com/office/drawing/2014/main" id="{2C14AA2A-3098-8F50-E9F9-61FBF12F837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9570" r="-3" b="-3"/>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9"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198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F3775-FA9E-D9EC-0287-F5EF801E9B34}"/>
              </a:ext>
            </a:extLst>
          </p:cNvPr>
          <p:cNvSpPr>
            <a:spLocks noGrp="1"/>
          </p:cNvSpPr>
          <p:nvPr>
            <p:ph type="title"/>
          </p:nvPr>
        </p:nvSpPr>
        <p:spPr>
          <a:xfrm>
            <a:off x="630936" y="4544570"/>
            <a:ext cx="3344528" cy="1703830"/>
          </a:xfrm>
        </p:spPr>
        <p:txBody>
          <a:bodyPr vert="horz" lIns="91440" tIns="45720" rIns="91440" bIns="45720" rtlCol="0" anchor="ctr">
            <a:normAutofit/>
          </a:bodyPr>
          <a:lstStyle/>
          <a:p>
            <a:r>
              <a:rPr lang="en-US" sz="4800" kern="1200">
                <a:solidFill>
                  <a:schemeClr val="tx1"/>
                </a:solidFill>
                <a:latin typeface="+mj-lt"/>
                <a:ea typeface="+mj-ea"/>
                <a:cs typeface="+mj-cs"/>
              </a:rPr>
              <a:t>National Jamboree</a:t>
            </a:r>
          </a:p>
        </p:txBody>
      </p:sp>
      <p:pic>
        <p:nvPicPr>
          <p:cNvPr id="12" name="Picture 11">
            <a:extLst>
              <a:ext uri="{FF2B5EF4-FFF2-40B4-BE49-F238E27FC236}">
                <a16:creationId xmlns:a16="http://schemas.microsoft.com/office/drawing/2014/main" id="{D300FC2A-52C7-33A1-9786-B8C6F5CADF1A}"/>
              </a:ext>
            </a:extLst>
          </p:cNvPr>
          <p:cNvPicPr>
            <a:picLocks noChangeAspect="1"/>
          </p:cNvPicPr>
          <p:nvPr/>
        </p:nvPicPr>
        <p:blipFill rotWithShape="1">
          <a:blip r:embed="rId2">
            <a:extLst>
              <a:ext uri="{28A0092B-C50C-407E-A947-70E740481C1C}">
                <a14:useLocalDpi xmlns:a14="http://schemas.microsoft.com/office/drawing/2010/main" val="0"/>
              </a:ext>
            </a:extLst>
          </a:blip>
          <a:srcRect t="7956" r="-4" b="10794"/>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8" name="Content Placeholder 7">
            <a:extLst>
              <a:ext uri="{FF2B5EF4-FFF2-40B4-BE49-F238E27FC236}">
                <a16:creationId xmlns:a16="http://schemas.microsoft.com/office/drawing/2014/main" id="{D7989941-D0C8-72C4-0FB2-B80271DD67FF}"/>
              </a:ext>
            </a:extLst>
          </p:cNvPr>
          <p:cNvPicPr>
            <a:picLocks noChangeAspect="1"/>
          </p:cNvPicPr>
          <p:nvPr/>
        </p:nvPicPr>
        <p:blipFill rotWithShape="1">
          <a:blip r:embed="rId3">
            <a:extLst>
              <a:ext uri="{28A0092B-C50C-407E-A947-70E740481C1C}">
                <a14:useLocalDpi xmlns:a14="http://schemas.microsoft.com/office/drawing/2010/main" val="0"/>
              </a:ext>
            </a:extLst>
          </a:blip>
          <a:srcRect t="16596" r="1" b="1"/>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Content Placeholder 5">
            <a:extLst>
              <a:ext uri="{FF2B5EF4-FFF2-40B4-BE49-F238E27FC236}">
                <a16:creationId xmlns:a16="http://schemas.microsoft.com/office/drawing/2014/main" id="{317CF812-B651-49C8-8F41-C3645DC88BA4}"/>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6403" r="23986" b="-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0">
            <a:extLst>
              <a:ext uri="{FF2B5EF4-FFF2-40B4-BE49-F238E27FC236}">
                <a16:creationId xmlns:a16="http://schemas.microsoft.com/office/drawing/2014/main" id="{3353EDC5-D2B2-94F6-8862-21E835D31A8F}"/>
              </a:ext>
            </a:extLst>
          </p:cNvPr>
          <p:cNvSpPr>
            <a:spLocks noGrp="1"/>
          </p:cNvSpPr>
          <p:nvPr>
            <p:ph sz="half" idx="2"/>
          </p:nvPr>
        </p:nvSpPr>
        <p:spPr>
          <a:xfrm>
            <a:off x="4413582" y="4544570"/>
            <a:ext cx="7147481" cy="1703830"/>
          </a:xfrm>
        </p:spPr>
        <p:txBody>
          <a:bodyPr vert="horz" lIns="91440" tIns="45720" rIns="91440" bIns="45720" rtlCol="0" anchor="ctr">
            <a:normAutofit/>
          </a:bodyPr>
          <a:lstStyle/>
          <a:p>
            <a:r>
              <a:rPr lang="en-US" dirty="0"/>
              <a:t>Unpacking and assembling antennas </a:t>
            </a:r>
          </a:p>
        </p:txBody>
      </p:sp>
    </p:spTree>
    <p:extLst>
      <p:ext uri="{BB962C8B-B14F-4D97-AF65-F5344CB8AC3E}">
        <p14:creationId xmlns:p14="http://schemas.microsoft.com/office/powerpoint/2010/main" val="286175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F3775-FA9E-D9EC-0287-F5EF801E9B34}"/>
              </a:ext>
            </a:extLst>
          </p:cNvPr>
          <p:cNvSpPr>
            <a:spLocks noGrp="1"/>
          </p:cNvSpPr>
          <p:nvPr>
            <p:ph type="title"/>
          </p:nvPr>
        </p:nvSpPr>
        <p:spPr>
          <a:xfrm>
            <a:off x="630936" y="4440365"/>
            <a:ext cx="4245864" cy="1722691"/>
          </a:xfrm>
        </p:spPr>
        <p:txBody>
          <a:bodyPr vert="horz" lIns="91440" tIns="45720" rIns="91440" bIns="45720" rtlCol="0" anchor="ctr">
            <a:normAutofit/>
          </a:bodyPr>
          <a:lstStyle/>
          <a:p>
            <a:r>
              <a:rPr lang="en-US" sz="5400"/>
              <a:t>National Jamboree</a:t>
            </a:r>
          </a:p>
        </p:txBody>
      </p:sp>
      <p:pic>
        <p:nvPicPr>
          <p:cNvPr id="8" name="Content Placeholder 7">
            <a:extLst>
              <a:ext uri="{FF2B5EF4-FFF2-40B4-BE49-F238E27FC236}">
                <a16:creationId xmlns:a16="http://schemas.microsoft.com/office/drawing/2014/main" id="{83EA8738-D2F6-E718-414D-CE6B7AD5375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0855" y="320040"/>
            <a:ext cx="5236041" cy="3927031"/>
          </a:xfrm>
          <a:prstGeom prst="rect">
            <a:avLst/>
          </a:prstGeom>
        </p:spPr>
      </p:pic>
      <p:pic>
        <p:nvPicPr>
          <p:cNvPr id="6" name="Content Placeholder 5">
            <a:extLst>
              <a:ext uri="{FF2B5EF4-FFF2-40B4-BE49-F238E27FC236}">
                <a16:creationId xmlns:a16="http://schemas.microsoft.com/office/drawing/2014/main" id="{EAC12EF9-FFD7-2580-4C41-A8B9C5931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457556"/>
            <a:ext cx="5471160" cy="3651999"/>
          </a:xfrm>
          <a:prstGeom prst="rect">
            <a:avLst/>
          </a:prstGeom>
        </p:spPr>
      </p:pic>
      <p:sp>
        <p:nvSpPr>
          <p:cNvPr id="17"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C4B3012A-CA9A-CCD4-E494-9CFFCF6F08B7}"/>
              </a:ext>
            </a:extLst>
          </p:cNvPr>
          <p:cNvSpPr>
            <a:spLocks noGrp="1"/>
          </p:cNvSpPr>
          <p:nvPr>
            <p:ph sz="half" idx="1"/>
          </p:nvPr>
        </p:nvSpPr>
        <p:spPr>
          <a:xfrm>
            <a:off x="5333999" y="4440365"/>
            <a:ext cx="6214871" cy="1722691"/>
          </a:xfrm>
        </p:spPr>
        <p:txBody>
          <a:bodyPr vert="horz" lIns="91440" tIns="45720" rIns="91440" bIns="45720" rtlCol="0" anchor="ctr">
            <a:normAutofit/>
          </a:bodyPr>
          <a:lstStyle/>
          <a:p>
            <a:r>
              <a:rPr lang="en-US" dirty="0"/>
              <a:t>Radio demos and SOTA activation</a:t>
            </a:r>
          </a:p>
        </p:txBody>
      </p:sp>
    </p:spTree>
    <p:extLst>
      <p:ext uri="{BB962C8B-B14F-4D97-AF65-F5344CB8AC3E}">
        <p14:creationId xmlns:p14="http://schemas.microsoft.com/office/powerpoint/2010/main" val="2139858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F3775-FA9E-D9EC-0287-F5EF801E9B34}"/>
              </a:ext>
            </a:extLst>
          </p:cNvPr>
          <p:cNvSpPr>
            <a:spLocks noGrp="1"/>
          </p:cNvSpPr>
          <p:nvPr>
            <p:ph type="title"/>
          </p:nvPr>
        </p:nvSpPr>
        <p:spPr>
          <a:xfrm>
            <a:off x="630936" y="4440365"/>
            <a:ext cx="4245864" cy="1722691"/>
          </a:xfrm>
        </p:spPr>
        <p:txBody>
          <a:bodyPr vert="horz" lIns="91440" tIns="45720" rIns="91440" bIns="45720" rtlCol="0" anchor="ctr">
            <a:normAutofit/>
          </a:bodyPr>
          <a:lstStyle/>
          <a:p>
            <a:r>
              <a:rPr lang="en-US" sz="5400"/>
              <a:t>National Jamboree</a:t>
            </a:r>
          </a:p>
        </p:txBody>
      </p:sp>
      <p:pic>
        <p:nvPicPr>
          <p:cNvPr id="8" name="Content Placeholder 7">
            <a:extLst>
              <a:ext uri="{FF2B5EF4-FFF2-40B4-BE49-F238E27FC236}">
                <a16:creationId xmlns:a16="http://schemas.microsoft.com/office/drawing/2014/main" id="{2D81468C-1CBA-0DD5-8EEC-803472D1B8F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0855" y="320040"/>
            <a:ext cx="5236041" cy="3927031"/>
          </a:xfrm>
          <a:prstGeom prst="rect">
            <a:avLst/>
          </a:prstGeom>
        </p:spPr>
      </p:pic>
      <p:pic>
        <p:nvPicPr>
          <p:cNvPr id="6" name="Content Placeholder 5">
            <a:extLst>
              <a:ext uri="{FF2B5EF4-FFF2-40B4-BE49-F238E27FC236}">
                <a16:creationId xmlns:a16="http://schemas.microsoft.com/office/drawing/2014/main" id="{F2328A2D-742D-539D-1E45-BA97CC039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457556"/>
            <a:ext cx="5471160" cy="3651999"/>
          </a:xfrm>
          <a:prstGeom prst="rect">
            <a:avLst/>
          </a:prstGeom>
        </p:spPr>
      </p:pic>
      <p:sp>
        <p:nvSpPr>
          <p:cNvPr id="17"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97DFCE7-CD84-810B-D9DC-BD6E43F52468}"/>
              </a:ext>
            </a:extLst>
          </p:cNvPr>
          <p:cNvSpPr>
            <a:spLocks noGrp="1"/>
          </p:cNvSpPr>
          <p:nvPr>
            <p:ph sz="half" idx="1"/>
          </p:nvPr>
        </p:nvSpPr>
        <p:spPr>
          <a:xfrm>
            <a:off x="5333999" y="4440365"/>
            <a:ext cx="6214871" cy="1722691"/>
          </a:xfrm>
        </p:spPr>
        <p:txBody>
          <a:bodyPr vert="horz" lIns="91440" tIns="45720" rIns="91440" bIns="45720" rtlCol="0" anchor="ctr">
            <a:normAutofit/>
          </a:bodyPr>
          <a:lstStyle/>
          <a:p>
            <a:r>
              <a:rPr lang="en-US" dirty="0"/>
              <a:t>Radio Demos</a:t>
            </a:r>
          </a:p>
        </p:txBody>
      </p:sp>
    </p:spTree>
    <p:extLst>
      <p:ext uri="{BB962C8B-B14F-4D97-AF65-F5344CB8AC3E}">
        <p14:creationId xmlns:p14="http://schemas.microsoft.com/office/powerpoint/2010/main" val="3577160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F3775-FA9E-D9EC-0287-F5EF801E9B34}"/>
              </a:ext>
            </a:extLst>
          </p:cNvPr>
          <p:cNvSpPr>
            <a:spLocks noGrp="1"/>
          </p:cNvSpPr>
          <p:nvPr>
            <p:ph type="title"/>
          </p:nvPr>
        </p:nvSpPr>
        <p:spPr>
          <a:xfrm>
            <a:off x="630936" y="4440365"/>
            <a:ext cx="4245864" cy="1722691"/>
          </a:xfrm>
        </p:spPr>
        <p:txBody>
          <a:bodyPr vert="horz" lIns="91440" tIns="45720" rIns="91440" bIns="45720" rtlCol="0" anchor="ctr">
            <a:normAutofit/>
          </a:bodyPr>
          <a:lstStyle/>
          <a:p>
            <a:r>
              <a:rPr lang="en-US" sz="5400"/>
              <a:t>National Jamboree</a:t>
            </a:r>
          </a:p>
        </p:txBody>
      </p:sp>
      <p:pic>
        <p:nvPicPr>
          <p:cNvPr id="8" name="Content Placeholder 7">
            <a:extLst>
              <a:ext uri="{FF2B5EF4-FFF2-40B4-BE49-F238E27FC236}">
                <a16:creationId xmlns:a16="http://schemas.microsoft.com/office/drawing/2014/main" id="{8A6F212B-AD37-0045-49A2-C9DA9BA5DED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3296" y="457556"/>
            <a:ext cx="5471160" cy="3651999"/>
          </a:xfrm>
          <a:prstGeom prst="rect">
            <a:avLst/>
          </a:prstGeom>
        </p:spPr>
      </p:pic>
      <p:pic>
        <p:nvPicPr>
          <p:cNvPr id="6" name="Content Placeholder 5">
            <a:extLst>
              <a:ext uri="{FF2B5EF4-FFF2-40B4-BE49-F238E27FC236}">
                <a16:creationId xmlns:a16="http://schemas.microsoft.com/office/drawing/2014/main" id="{B3AEC91F-265B-922E-C376-A145C6F72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457556"/>
            <a:ext cx="5471160" cy="3651999"/>
          </a:xfrm>
          <a:prstGeom prst="rect">
            <a:avLst/>
          </a:prstGeom>
        </p:spPr>
      </p:pic>
      <p:sp>
        <p:nvSpPr>
          <p:cNvPr id="17"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FC6E4F5B-F566-A224-94BF-62FF0265E8AA}"/>
              </a:ext>
            </a:extLst>
          </p:cNvPr>
          <p:cNvSpPr>
            <a:spLocks noGrp="1"/>
          </p:cNvSpPr>
          <p:nvPr>
            <p:ph sz="half" idx="1"/>
          </p:nvPr>
        </p:nvSpPr>
        <p:spPr>
          <a:xfrm>
            <a:off x="5333999" y="4440365"/>
            <a:ext cx="6214871" cy="1722691"/>
          </a:xfrm>
        </p:spPr>
        <p:txBody>
          <a:bodyPr vert="horz" lIns="91440" tIns="45720" rIns="91440" bIns="45720" rtlCol="0" anchor="ctr">
            <a:normAutofit/>
          </a:bodyPr>
          <a:lstStyle/>
          <a:p>
            <a:r>
              <a:rPr lang="en-US" dirty="0"/>
              <a:t>Radio Demos</a:t>
            </a:r>
          </a:p>
        </p:txBody>
      </p:sp>
    </p:spTree>
    <p:extLst>
      <p:ext uri="{BB962C8B-B14F-4D97-AF65-F5344CB8AC3E}">
        <p14:creationId xmlns:p14="http://schemas.microsoft.com/office/powerpoint/2010/main" val="2405796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F3BF69-91F7-B746-2EA6-508908578388}"/>
              </a:ext>
            </a:extLst>
          </p:cNvPr>
          <p:cNvSpPr>
            <a:spLocks noGrp="1"/>
          </p:cNvSpPr>
          <p:nvPr>
            <p:ph type="title"/>
          </p:nvPr>
        </p:nvSpPr>
        <p:spPr>
          <a:xfrm>
            <a:off x="630936" y="4440365"/>
            <a:ext cx="4245864" cy="1722691"/>
          </a:xfrm>
        </p:spPr>
        <p:txBody>
          <a:bodyPr vert="horz" lIns="91440" tIns="45720" rIns="91440" bIns="45720" rtlCol="0" anchor="ctr">
            <a:normAutofit/>
          </a:bodyPr>
          <a:lstStyle/>
          <a:p>
            <a:r>
              <a:rPr lang="en-US" sz="5400"/>
              <a:t>National Jamboree</a:t>
            </a:r>
          </a:p>
        </p:txBody>
      </p:sp>
      <p:pic>
        <p:nvPicPr>
          <p:cNvPr id="6" name="Content Placeholder 5">
            <a:extLst>
              <a:ext uri="{FF2B5EF4-FFF2-40B4-BE49-F238E27FC236}">
                <a16:creationId xmlns:a16="http://schemas.microsoft.com/office/drawing/2014/main" id="{F57D10B5-9956-627A-488A-73B13605B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55" y="320040"/>
            <a:ext cx="5236041" cy="3927031"/>
          </a:xfrm>
          <a:prstGeom prst="rect">
            <a:avLst/>
          </a:prstGeom>
        </p:spPr>
      </p:pic>
      <p:pic>
        <p:nvPicPr>
          <p:cNvPr id="8" name="Content Placeholder 7">
            <a:extLst>
              <a:ext uri="{FF2B5EF4-FFF2-40B4-BE49-F238E27FC236}">
                <a16:creationId xmlns:a16="http://schemas.microsoft.com/office/drawing/2014/main" id="{D8FF9A8E-3170-D3C5-4EDF-0D3FBC2ECE9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72055" y="320040"/>
            <a:ext cx="5236041" cy="3927031"/>
          </a:xfrm>
          <a:prstGeom prst="rect">
            <a:avLst/>
          </a:prstGeom>
        </p:spPr>
      </p:pic>
      <p:sp>
        <p:nvSpPr>
          <p:cNvPr id="17"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21F7F264-FB6F-FBB0-07B8-59D1442B05B7}"/>
              </a:ext>
            </a:extLst>
          </p:cNvPr>
          <p:cNvSpPr>
            <a:spLocks noGrp="1"/>
          </p:cNvSpPr>
          <p:nvPr>
            <p:ph sz="half" idx="1"/>
          </p:nvPr>
        </p:nvSpPr>
        <p:spPr>
          <a:xfrm>
            <a:off x="5333999" y="4440365"/>
            <a:ext cx="6214871" cy="1722691"/>
          </a:xfrm>
        </p:spPr>
        <p:txBody>
          <a:bodyPr vert="horz" lIns="91440" tIns="45720" rIns="91440" bIns="45720" rtlCol="0" anchor="ctr">
            <a:normAutofit/>
          </a:bodyPr>
          <a:lstStyle/>
          <a:p>
            <a:r>
              <a:rPr lang="en-US" dirty="0"/>
              <a:t>After hours operating</a:t>
            </a:r>
          </a:p>
        </p:txBody>
      </p:sp>
    </p:spTree>
    <p:extLst>
      <p:ext uri="{BB962C8B-B14F-4D97-AF65-F5344CB8AC3E}">
        <p14:creationId xmlns:p14="http://schemas.microsoft.com/office/powerpoint/2010/main" val="3370841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D4049C6-0EC7-E58F-1187-E25D8FE09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675" y="0"/>
            <a:ext cx="4437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1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E183-EFF2-84E5-294F-F680FF02ADCB}"/>
              </a:ext>
            </a:extLst>
          </p:cNvPr>
          <p:cNvSpPr>
            <a:spLocks noGrp="1"/>
          </p:cNvSpPr>
          <p:nvPr>
            <p:ph type="title"/>
          </p:nvPr>
        </p:nvSpPr>
        <p:spPr>
          <a:xfrm>
            <a:off x="762000" y="1138036"/>
            <a:ext cx="5863772" cy="1402470"/>
          </a:xfrm>
        </p:spPr>
        <p:txBody>
          <a:bodyPr vert="horz" lIns="91440" tIns="45720" rIns="91440" bIns="45720" rtlCol="0" anchor="t">
            <a:normAutofit/>
          </a:bodyPr>
          <a:lstStyle/>
          <a:p>
            <a:r>
              <a:rPr lang="en-US" sz="3200"/>
              <a:t>K2BSA</a:t>
            </a:r>
          </a:p>
        </p:txBody>
      </p:sp>
      <p:cxnSp>
        <p:nvCxnSpPr>
          <p:cNvPr id="2057" name="Straight Connector 205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C4612F-2F56-4124-B848-A38F0BE4B44F}"/>
              </a:ext>
            </a:extLst>
          </p:cNvPr>
          <p:cNvSpPr>
            <a:spLocks noGrp="1"/>
          </p:cNvSpPr>
          <p:nvPr>
            <p:ph sz="half" idx="1"/>
          </p:nvPr>
        </p:nvSpPr>
        <p:spPr>
          <a:xfrm>
            <a:off x="762000" y="2551176"/>
            <a:ext cx="5863772" cy="3591207"/>
          </a:xfrm>
        </p:spPr>
        <p:txBody>
          <a:bodyPr vert="horz" lIns="91440" tIns="45720" rIns="91440" bIns="45720" rtlCol="0">
            <a:normAutofit lnSpcReduction="10000"/>
          </a:bodyPr>
          <a:lstStyle/>
          <a:p>
            <a:r>
              <a:rPr lang="en-US" sz="2000"/>
              <a:t>Original Call K2BFW -Boys Life Radio Club – North Brunswick, NJ </a:t>
            </a:r>
          </a:p>
          <a:p>
            <a:pPr lvl="1"/>
            <a:r>
              <a:rPr lang="en-US" sz="2000"/>
              <a:t>Hallicrafters SX-111 receiver, HT-37 transmitter, HT-33 power amplifier, EV-664 microphone from Electro-Voice, Telrex Tower &amp; 3 band beam and rotor.</a:t>
            </a:r>
          </a:p>
          <a:p>
            <a:pPr lvl="1"/>
            <a:r>
              <a:rPr lang="en-US" sz="2000"/>
              <a:t>Hammarlund &amp; Heathkit also donated</a:t>
            </a:r>
          </a:p>
          <a:p>
            <a:r>
              <a:rPr lang="en-US" sz="2000"/>
              <a:t>K2BSA awarded to National Scout Headquarters in 1971</a:t>
            </a:r>
          </a:p>
          <a:p>
            <a:r>
              <a:rPr lang="en-US" sz="2000"/>
              <a:t>K2BSA was off the air after the BSA headquarters moved to Dallas in the 90s, but was back on the air in 2000</a:t>
            </a:r>
          </a:p>
          <a:p>
            <a:endParaRPr lang="en-US" sz="2000"/>
          </a:p>
          <a:p>
            <a:endParaRPr lang="en-US" sz="2000" dirty="0"/>
          </a:p>
        </p:txBody>
      </p:sp>
      <p:pic>
        <p:nvPicPr>
          <p:cNvPr id="2050" name="Picture 2" descr="K2BSA ARA">
            <a:extLst>
              <a:ext uri="{FF2B5EF4-FFF2-40B4-BE49-F238E27FC236}">
                <a16:creationId xmlns:a16="http://schemas.microsoft.com/office/drawing/2014/main" id="{D892CB46-4B7E-0C39-74F0-F5FADCF9AD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3267694" y="715617"/>
            <a:ext cx="3811747" cy="12612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6029C97-2D20-8DDD-DC5D-B44EF60A86B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16138" y="1346236"/>
            <a:ext cx="3488720" cy="24682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E8151BE-79DB-D36F-A755-BD6074B42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138" y="4127404"/>
            <a:ext cx="3488720" cy="225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454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36B5-E608-3659-11DA-1ABA7C2E440D}"/>
              </a:ext>
            </a:extLst>
          </p:cNvPr>
          <p:cNvSpPr>
            <a:spLocks noGrp="1"/>
          </p:cNvSpPr>
          <p:nvPr>
            <p:ph type="title"/>
          </p:nvPr>
        </p:nvSpPr>
        <p:spPr/>
        <p:txBody>
          <a:bodyPr/>
          <a:lstStyle/>
          <a:p>
            <a:r>
              <a:rPr lang="en-US" dirty="0"/>
              <a:t>Scout Camps on the Air</a:t>
            </a:r>
          </a:p>
        </p:txBody>
      </p:sp>
      <p:sp>
        <p:nvSpPr>
          <p:cNvPr id="3" name="Content Placeholder 2">
            <a:extLst>
              <a:ext uri="{FF2B5EF4-FFF2-40B4-BE49-F238E27FC236}">
                <a16:creationId xmlns:a16="http://schemas.microsoft.com/office/drawing/2014/main" id="{F4D56BDE-8FD5-C58A-E832-AC1EFCBB2A44}"/>
              </a:ext>
            </a:extLst>
          </p:cNvPr>
          <p:cNvSpPr>
            <a:spLocks noGrp="1"/>
          </p:cNvSpPr>
          <p:nvPr>
            <p:ph sz="half" idx="1"/>
          </p:nvPr>
        </p:nvSpPr>
        <p:spPr/>
        <p:txBody>
          <a:bodyPr/>
          <a:lstStyle/>
          <a:p>
            <a:r>
              <a:rPr lang="en-US" dirty="0"/>
              <a:t>Awards program for Scouts &amp; Scouters operating from a BSA Camp.  SCOTA</a:t>
            </a:r>
          </a:p>
          <a:p>
            <a:r>
              <a:rPr lang="en-US" dirty="0"/>
              <a:t>Points available for Scout Stations not at a BSA camp. SSCOTA</a:t>
            </a:r>
          </a:p>
          <a:p>
            <a:r>
              <a:rPr lang="en-US" dirty="0"/>
              <a:t>50 points needed, points per contact vary</a:t>
            </a:r>
          </a:p>
        </p:txBody>
      </p:sp>
      <p:sp>
        <p:nvSpPr>
          <p:cNvPr id="4" name="Content Placeholder 3">
            <a:extLst>
              <a:ext uri="{FF2B5EF4-FFF2-40B4-BE49-F238E27FC236}">
                <a16:creationId xmlns:a16="http://schemas.microsoft.com/office/drawing/2014/main" id="{24FA099D-F7F0-E41A-7466-61D84AE8E902}"/>
              </a:ext>
            </a:extLst>
          </p:cNvPr>
          <p:cNvSpPr>
            <a:spLocks noGrp="1"/>
          </p:cNvSpPr>
          <p:nvPr>
            <p:ph sz="half" idx="2"/>
          </p:nvPr>
        </p:nvSpPr>
        <p:spPr>
          <a:xfrm>
            <a:off x="6344651" y="1109328"/>
            <a:ext cx="5181600" cy="4351338"/>
          </a:xfrm>
        </p:spPr>
        <p:txBody>
          <a:bodyPr/>
          <a:lstStyle/>
          <a:p>
            <a:r>
              <a:rPr lang="en-US" dirty="0">
                <a:hlinkClick r:id="rId2"/>
              </a:rPr>
              <a:t>https://k2bsa.net/scout-camps-on-the-air/</a:t>
            </a:r>
            <a:r>
              <a:rPr lang="en-US" dirty="0"/>
              <a:t>  </a:t>
            </a:r>
          </a:p>
          <a:p>
            <a:r>
              <a:rPr lang="en-US" dirty="0"/>
              <a:t>Awards available for All radio Amateurs</a:t>
            </a:r>
          </a:p>
          <a:p>
            <a:r>
              <a:rPr lang="en-US" dirty="0"/>
              <a:t>Awards for Scout Camps that have stations</a:t>
            </a:r>
          </a:p>
        </p:txBody>
      </p:sp>
      <p:pic>
        <p:nvPicPr>
          <p:cNvPr id="6" name="Picture 5">
            <a:extLst>
              <a:ext uri="{FF2B5EF4-FFF2-40B4-BE49-F238E27FC236}">
                <a16:creationId xmlns:a16="http://schemas.microsoft.com/office/drawing/2014/main" id="{EC514178-3BCF-93F8-CF38-388BC4A61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357" y="3785938"/>
            <a:ext cx="3882189" cy="2911642"/>
          </a:xfrm>
          <a:prstGeom prst="rect">
            <a:avLst/>
          </a:prstGeom>
        </p:spPr>
      </p:pic>
    </p:spTree>
    <p:extLst>
      <p:ext uri="{BB962C8B-B14F-4D97-AF65-F5344CB8AC3E}">
        <p14:creationId xmlns:p14="http://schemas.microsoft.com/office/powerpoint/2010/main" val="2151917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01F1E-9917-3321-70EE-1C966100C49F}"/>
              </a:ext>
            </a:extLst>
          </p:cNvPr>
          <p:cNvSpPr>
            <a:spLocks noGrp="1"/>
          </p:cNvSpPr>
          <p:nvPr>
            <p:ph type="title"/>
          </p:nvPr>
        </p:nvSpPr>
        <p:spPr/>
        <p:txBody>
          <a:bodyPr/>
          <a:lstStyle/>
          <a:p>
            <a:r>
              <a:rPr lang="en-US" dirty="0"/>
              <a:t>Radio Merit Badge</a:t>
            </a:r>
          </a:p>
        </p:txBody>
      </p:sp>
      <p:pic>
        <p:nvPicPr>
          <p:cNvPr id="5122" name="Picture 2">
            <a:extLst>
              <a:ext uri="{FF2B5EF4-FFF2-40B4-BE49-F238E27FC236}">
                <a16:creationId xmlns:a16="http://schemas.microsoft.com/office/drawing/2014/main" id="{F07D0FF0-E243-9BF4-307B-A180E1EE5E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10300" y="571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adio">
            <a:extLst>
              <a:ext uri="{FF2B5EF4-FFF2-40B4-BE49-F238E27FC236}">
                <a16:creationId xmlns:a16="http://schemas.microsoft.com/office/drawing/2014/main" id="{24E6744C-23C3-6140-598F-D3FDB0B21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157" y="754063"/>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932E04-5738-7647-3EF0-4EA13DBAEC05}"/>
              </a:ext>
            </a:extLst>
          </p:cNvPr>
          <p:cNvSpPr txBox="1"/>
          <p:nvPr/>
        </p:nvSpPr>
        <p:spPr>
          <a:xfrm>
            <a:off x="633046" y="1690688"/>
            <a:ext cx="5577254" cy="230832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400" dirty="0"/>
              <a:t>First created as Wireless Merit Badge 1918</a:t>
            </a:r>
          </a:p>
          <a:p>
            <a:pPr marL="285750" indent="-285750">
              <a:buFont typeface="Arial" panose="020B0604020202020204" pitchFamily="34" charset="0"/>
              <a:buChar char="•"/>
            </a:pPr>
            <a:r>
              <a:rPr lang="en-US" sz="2400" dirty="0"/>
              <a:t>First Radio Merit Badge in 1923</a:t>
            </a:r>
          </a:p>
          <a:p>
            <a:pPr marL="285750" indent="-285750">
              <a:buFont typeface="Arial" panose="020B0604020202020204" pitchFamily="34" charset="0"/>
              <a:buChar char="•"/>
            </a:pPr>
            <a:r>
              <a:rPr lang="en-US" sz="2400" dirty="0"/>
              <a:t>Last year ranked 81/139 and had the largest increase in ranking from 2021</a:t>
            </a:r>
          </a:p>
          <a:p>
            <a:pPr marL="285750" indent="-28575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4A00471D-6FF9-DB80-CD96-3E1D1AA37343}"/>
              </a:ext>
            </a:extLst>
          </p:cNvPr>
          <p:cNvSpPr txBox="1"/>
          <p:nvPr/>
        </p:nvSpPr>
        <p:spPr>
          <a:xfrm>
            <a:off x="200464" y="6286500"/>
            <a:ext cx="11791071" cy="261610"/>
          </a:xfrm>
          <a:prstGeom prst="rect">
            <a:avLst/>
          </a:prstGeom>
          <a:noFill/>
        </p:spPr>
        <p:txBody>
          <a:bodyPr wrap="square" rtlCol="0">
            <a:spAutoFit/>
          </a:bodyPr>
          <a:lstStyle/>
          <a:p>
            <a:pPr marL="285750" indent="-285750">
              <a:buFont typeface="Arial" panose="020B0604020202020204" pitchFamily="34" charset="0"/>
              <a:buChar char="•"/>
            </a:pPr>
            <a:r>
              <a:rPr lang="en-US" sz="1100" dirty="0">
                <a:hlinkClick r:id="rId4"/>
              </a:rPr>
              <a:t>https://blog.scoutingmagazine.org/2023/02/28/2022-merit-badge-rankings-a-new-chart-topper-emerges/</a:t>
            </a:r>
            <a:r>
              <a:rPr lang="en-US" sz="1100" dirty="0"/>
              <a:t> </a:t>
            </a:r>
          </a:p>
        </p:txBody>
      </p:sp>
      <p:sp>
        <p:nvSpPr>
          <p:cNvPr id="6" name="TextBox 5">
            <a:extLst>
              <a:ext uri="{FF2B5EF4-FFF2-40B4-BE49-F238E27FC236}">
                <a16:creationId xmlns:a16="http://schemas.microsoft.com/office/drawing/2014/main" id="{E650A433-4A66-6B96-512E-291E9E6FBA62}"/>
              </a:ext>
            </a:extLst>
          </p:cNvPr>
          <p:cNvSpPr txBox="1"/>
          <p:nvPr/>
        </p:nvSpPr>
        <p:spPr>
          <a:xfrm>
            <a:off x="633046" y="4304714"/>
            <a:ext cx="5577254" cy="1938992"/>
          </a:xfrm>
          <a:prstGeom prst="rect">
            <a:avLst/>
          </a:prstGeom>
          <a:noFill/>
        </p:spPr>
        <p:txBody>
          <a:bodyPr wrap="square" rtlCol="0">
            <a:spAutoFit/>
          </a:bodyPr>
          <a:lstStyle/>
          <a:p>
            <a:r>
              <a:rPr lang="en-US" sz="2400" dirty="0"/>
              <a:t>Requirements include:</a:t>
            </a:r>
          </a:p>
          <a:p>
            <a:pPr marL="342900" indent="-342900">
              <a:buFont typeface="Arial" panose="020B0604020202020204" pitchFamily="34" charset="0"/>
              <a:buChar char="•"/>
            </a:pPr>
            <a:r>
              <a:rPr lang="en-US" sz="2400" dirty="0"/>
              <a:t>Learning about radio, propagation, FCC</a:t>
            </a:r>
          </a:p>
          <a:p>
            <a:pPr marL="342900" indent="-342900">
              <a:buFont typeface="Arial" panose="020B0604020202020204" pitchFamily="34" charset="0"/>
              <a:buChar char="•"/>
            </a:pPr>
            <a:r>
              <a:rPr lang="en-US" sz="2400" dirty="0"/>
              <a:t>Visiting a station</a:t>
            </a:r>
          </a:p>
          <a:p>
            <a:pPr marL="342900" indent="-342900">
              <a:buFont typeface="Arial" panose="020B0604020202020204" pitchFamily="34" charset="0"/>
              <a:buChar char="•"/>
            </a:pPr>
            <a:r>
              <a:rPr lang="en-US" sz="2400" dirty="0"/>
              <a:t>A deep dive into one of the following, Ham, SWL, Broadcast or RDF</a:t>
            </a:r>
          </a:p>
        </p:txBody>
      </p:sp>
      <p:pic>
        <p:nvPicPr>
          <p:cNvPr id="8" name="Picture 7">
            <a:extLst>
              <a:ext uri="{FF2B5EF4-FFF2-40B4-BE49-F238E27FC236}">
                <a16:creationId xmlns:a16="http://schemas.microsoft.com/office/drawing/2014/main" id="{2E3438EF-7BD2-9361-F20C-E225BE8AD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4467" y="3429000"/>
            <a:ext cx="4486666" cy="3364999"/>
          </a:xfrm>
          <a:prstGeom prst="rect">
            <a:avLst/>
          </a:prstGeom>
        </p:spPr>
      </p:pic>
    </p:spTree>
    <p:extLst>
      <p:ext uri="{BB962C8B-B14F-4D97-AF65-F5344CB8AC3E}">
        <p14:creationId xmlns:p14="http://schemas.microsoft.com/office/powerpoint/2010/main" val="4214034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4AF4-3CE1-CC54-D850-7F84D09AD662}"/>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B09069F0-1A44-9221-6B9B-D2F3E7898AF8}"/>
              </a:ext>
            </a:extLst>
          </p:cNvPr>
          <p:cNvSpPr>
            <a:spLocks noGrp="1"/>
          </p:cNvSpPr>
          <p:nvPr>
            <p:ph idx="1"/>
          </p:nvPr>
        </p:nvSpPr>
        <p:spPr/>
        <p:txBody>
          <a:bodyPr/>
          <a:lstStyle/>
          <a:p>
            <a:r>
              <a:rPr lang="en-US" dirty="0"/>
              <a:t>Licensed in 2015</a:t>
            </a:r>
          </a:p>
          <a:p>
            <a:r>
              <a:rPr lang="en-US" dirty="0"/>
              <a:t>Eagle Scout 2010</a:t>
            </a:r>
          </a:p>
          <a:p>
            <a:r>
              <a:rPr lang="en-US" dirty="0"/>
              <a:t>W8AXZ Trustee</a:t>
            </a:r>
          </a:p>
          <a:p>
            <a:r>
              <a:rPr lang="en-US" dirty="0"/>
              <a:t>Ford Amateur Radio League President</a:t>
            </a:r>
          </a:p>
        </p:txBody>
      </p:sp>
      <p:pic>
        <p:nvPicPr>
          <p:cNvPr id="4" name="Picture 3">
            <a:extLst>
              <a:ext uri="{FF2B5EF4-FFF2-40B4-BE49-F238E27FC236}">
                <a16:creationId xmlns:a16="http://schemas.microsoft.com/office/drawing/2014/main" id="{72C6E89F-87CF-D01B-C1A7-84BD2384DD4D}"/>
              </a:ext>
            </a:extLst>
          </p:cNvPr>
          <p:cNvPicPr>
            <a:picLocks noChangeAspect="1"/>
          </p:cNvPicPr>
          <p:nvPr/>
        </p:nvPicPr>
        <p:blipFill rotWithShape="1">
          <a:blip r:embed="rId2">
            <a:extLst>
              <a:ext uri="{28A0092B-C50C-407E-A947-70E740481C1C}">
                <a14:useLocalDpi xmlns:a14="http://schemas.microsoft.com/office/drawing/2010/main" val="0"/>
              </a:ext>
            </a:extLst>
          </a:blip>
          <a:srcRect l="3" t="-1049" r="-4" b="-388"/>
          <a:stretch/>
        </p:blipFill>
        <p:spPr>
          <a:xfrm>
            <a:off x="4261002" y="192505"/>
            <a:ext cx="1546240" cy="1568455"/>
          </a:xfrm>
          <a:prstGeom prst="rect">
            <a:avLst/>
          </a:prstGeom>
        </p:spPr>
      </p:pic>
      <p:pic>
        <p:nvPicPr>
          <p:cNvPr id="5" name="Picture 4">
            <a:extLst>
              <a:ext uri="{FF2B5EF4-FFF2-40B4-BE49-F238E27FC236}">
                <a16:creationId xmlns:a16="http://schemas.microsoft.com/office/drawing/2014/main" id="{ED0507CD-F6D4-61E9-5E96-389BFAB71FD4}"/>
              </a:ext>
            </a:extLst>
          </p:cNvPr>
          <p:cNvPicPr>
            <a:picLocks noChangeAspect="1"/>
          </p:cNvPicPr>
          <p:nvPr/>
        </p:nvPicPr>
        <p:blipFill rotWithShape="1">
          <a:blip r:embed="rId3"/>
          <a:srcRect r="166" b="-2"/>
          <a:stretch/>
        </p:blipFill>
        <p:spPr>
          <a:xfrm>
            <a:off x="5807242" y="192505"/>
            <a:ext cx="2670843" cy="1498183"/>
          </a:xfrm>
          <a:prstGeom prst="rect">
            <a:avLst/>
          </a:prstGeom>
        </p:spPr>
      </p:pic>
      <p:pic>
        <p:nvPicPr>
          <p:cNvPr id="7" name="Picture 6">
            <a:extLst>
              <a:ext uri="{FF2B5EF4-FFF2-40B4-BE49-F238E27FC236}">
                <a16:creationId xmlns:a16="http://schemas.microsoft.com/office/drawing/2014/main" id="{E85DA823-9D10-D01D-04D2-6D2F95BEE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355623" y="1106905"/>
            <a:ext cx="5120640" cy="3291840"/>
          </a:xfrm>
          <a:prstGeom prst="rect">
            <a:avLst/>
          </a:prstGeom>
        </p:spPr>
      </p:pic>
      <p:pic>
        <p:nvPicPr>
          <p:cNvPr id="9" name="Picture 8">
            <a:extLst>
              <a:ext uri="{FF2B5EF4-FFF2-40B4-BE49-F238E27FC236}">
                <a16:creationId xmlns:a16="http://schemas.microsoft.com/office/drawing/2014/main" id="{4A9303A6-C2E5-FE1E-6BE7-85D01543AA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97" y="3836469"/>
            <a:ext cx="5120640" cy="3291840"/>
          </a:xfrm>
          <a:prstGeom prst="rect">
            <a:avLst/>
          </a:prstGeom>
        </p:spPr>
      </p:pic>
      <p:pic>
        <p:nvPicPr>
          <p:cNvPr id="10" name="Picture 3">
            <a:extLst>
              <a:ext uri="{FF2B5EF4-FFF2-40B4-BE49-F238E27FC236}">
                <a16:creationId xmlns:a16="http://schemas.microsoft.com/office/drawing/2014/main" id="{F2FC39D3-7663-E852-8980-CEA98CF15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1235" y="5406441"/>
            <a:ext cx="345757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03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45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8FB8D2F-6293-8BF4-96F2-8D7F196B8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875" y="681038"/>
            <a:ext cx="3638550" cy="2713038"/>
          </a:xfrm>
          <a:prstGeom prst="rect">
            <a:avLst/>
          </a:prstGeom>
        </p:spPr>
      </p:pic>
      <p:pic>
        <p:nvPicPr>
          <p:cNvPr id="11" name="Picture 10">
            <a:extLst>
              <a:ext uri="{FF2B5EF4-FFF2-40B4-BE49-F238E27FC236}">
                <a16:creationId xmlns:a16="http://schemas.microsoft.com/office/drawing/2014/main" id="{BB888D38-2525-CE89-5640-99AD237A7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0513" y="681038"/>
            <a:ext cx="3641725" cy="2713038"/>
          </a:xfrm>
          <a:prstGeom prst="rect">
            <a:avLst/>
          </a:prstGeom>
        </p:spPr>
      </p:pic>
      <p:pic>
        <p:nvPicPr>
          <p:cNvPr id="9" name="Picture 8">
            <a:extLst>
              <a:ext uri="{FF2B5EF4-FFF2-40B4-BE49-F238E27FC236}">
                <a16:creationId xmlns:a16="http://schemas.microsoft.com/office/drawing/2014/main" id="{09DD3135-2D04-3433-6F0B-085A7567D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875" y="3462338"/>
            <a:ext cx="3641725" cy="2713038"/>
          </a:xfrm>
          <a:prstGeom prst="rect">
            <a:avLst/>
          </a:prstGeom>
        </p:spPr>
      </p:pic>
      <p:pic>
        <p:nvPicPr>
          <p:cNvPr id="5" name="Content Placeholder 4">
            <a:extLst>
              <a:ext uri="{FF2B5EF4-FFF2-40B4-BE49-F238E27FC236}">
                <a16:creationId xmlns:a16="http://schemas.microsoft.com/office/drawing/2014/main" id="{7926E6B8-4CD3-1763-B09D-FADFA72B5F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915275" y="3462338"/>
            <a:ext cx="3638550" cy="2713038"/>
          </a:xfrm>
        </p:spPr>
      </p:pic>
      <p:sp>
        <p:nvSpPr>
          <p:cNvPr id="2" name="Title 1">
            <a:extLst>
              <a:ext uri="{FF2B5EF4-FFF2-40B4-BE49-F238E27FC236}">
                <a16:creationId xmlns:a16="http://schemas.microsoft.com/office/drawing/2014/main" id="{DDAF45E2-7294-87B3-9404-AB4BEE55B01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Radio Merit Badge</a:t>
            </a:r>
          </a:p>
        </p:txBody>
      </p:sp>
    </p:spTree>
    <p:extLst>
      <p:ext uri="{BB962C8B-B14F-4D97-AF65-F5344CB8AC3E}">
        <p14:creationId xmlns:p14="http://schemas.microsoft.com/office/powerpoint/2010/main" val="3941733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3C7C4E-CDE3-26A3-09CA-40A80AA54069}"/>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Uniform</a:t>
            </a:r>
          </a:p>
        </p:txBody>
      </p:sp>
      <p:sp>
        <p:nvSpPr>
          <p:cNvPr id="4" name="TextBox 3">
            <a:extLst>
              <a:ext uri="{FF2B5EF4-FFF2-40B4-BE49-F238E27FC236}">
                <a16:creationId xmlns:a16="http://schemas.microsoft.com/office/drawing/2014/main" id="{CC134C0E-33B5-FFD1-6FBF-ABAA44CD442E}"/>
              </a:ext>
            </a:extLst>
          </p:cNvPr>
          <p:cNvSpPr txBox="1"/>
          <p:nvPr/>
        </p:nvSpPr>
        <p:spPr>
          <a:xfrm>
            <a:off x="1348534" y="2404007"/>
            <a:ext cx="3260096" cy="712183"/>
          </a:xfrm>
          <a:prstGeom prst="rect">
            <a:avLst/>
          </a:prstGeom>
          <a:noFill/>
        </p:spPr>
        <p:txBody>
          <a:bodyPr wrap="square" rtlCol="0">
            <a:spAutoFit/>
          </a:bodyPr>
          <a:lstStyle/>
          <a:p>
            <a:pPr algn="ctr" defTabSz="877824">
              <a:spcAft>
                <a:spcPts val="600"/>
              </a:spcAft>
            </a:pPr>
            <a:r>
              <a:rPr lang="en-US" sz="1728" kern="1200">
                <a:solidFill>
                  <a:schemeClr val="tx1"/>
                </a:solidFill>
                <a:latin typeface="+mn-lt"/>
                <a:ea typeface="+mn-ea"/>
                <a:cs typeface="+mn-cs"/>
              </a:rPr>
              <a:t>Morse Code Interpreter strip</a:t>
            </a:r>
          </a:p>
          <a:p>
            <a:pPr algn="ctr">
              <a:spcAft>
                <a:spcPts val="600"/>
              </a:spcAft>
            </a:pPr>
            <a:endParaRPr lang="en-US"/>
          </a:p>
        </p:txBody>
      </p:sp>
      <p:sp>
        <p:nvSpPr>
          <p:cNvPr id="7" name="TextBox 6">
            <a:extLst>
              <a:ext uri="{FF2B5EF4-FFF2-40B4-BE49-F238E27FC236}">
                <a16:creationId xmlns:a16="http://schemas.microsoft.com/office/drawing/2014/main" id="{856C83A1-F3A3-6C81-932D-94A956ECA05B}"/>
              </a:ext>
            </a:extLst>
          </p:cNvPr>
          <p:cNvSpPr txBox="1"/>
          <p:nvPr/>
        </p:nvSpPr>
        <p:spPr>
          <a:xfrm>
            <a:off x="6751855" y="2429521"/>
            <a:ext cx="3260096" cy="712183"/>
          </a:xfrm>
          <a:prstGeom prst="rect">
            <a:avLst/>
          </a:prstGeom>
          <a:noFill/>
        </p:spPr>
        <p:txBody>
          <a:bodyPr wrap="square" rtlCol="0">
            <a:spAutoFit/>
          </a:bodyPr>
          <a:lstStyle/>
          <a:p>
            <a:pPr algn="ctr" defTabSz="877824">
              <a:spcAft>
                <a:spcPts val="600"/>
              </a:spcAft>
            </a:pPr>
            <a:r>
              <a:rPr lang="en-US" sz="1728" kern="1200">
                <a:solidFill>
                  <a:schemeClr val="tx1"/>
                </a:solidFill>
                <a:latin typeface="+mn-lt"/>
                <a:ea typeface="+mn-ea"/>
                <a:cs typeface="+mn-cs"/>
              </a:rPr>
              <a:t>Amateur Radio Operator Strip</a:t>
            </a:r>
          </a:p>
          <a:p>
            <a:pPr algn="ctr">
              <a:spcAft>
                <a:spcPts val="600"/>
              </a:spcAft>
            </a:pPr>
            <a:endParaRPr lang="en-US"/>
          </a:p>
        </p:txBody>
      </p:sp>
      <p:pic>
        <p:nvPicPr>
          <p:cNvPr id="9" name="Picture 8">
            <a:extLst>
              <a:ext uri="{FF2B5EF4-FFF2-40B4-BE49-F238E27FC236}">
                <a16:creationId xmlns:a16="http://schemas.microsoft.com/office/drawing/2014/main" id="{DC32BE96-386D-DFF3-AB5E-9A9C66AA515A}"/>
              </a:ext>
            </a:extLst>
          </p:cNvPr>
          <p:cNvPicPr>
            <a:picLocks noChangeAspect="1"/>
          </p:cNvPicPr>
          <p:nvPr/>
        </p:nvPicPr>
        <p:blipFill rotWithShape="1">
          <a:blip r:embed="rId2">
            <a:extLst>
              <a:ext uri="{28A0092B-C50C-407E-A947-70E740481C1C}">
                <a14:useLocalDpi xmlns:a14="http://schemas.microsoft.com/office/drawing/2010/main" val="0"/>
              </a:ext>
            </a:extLst>
          </a:blip>
          <a:srcRect l="33962" t="22560" r="37182" b="6715"/>
          <a:stretch/>
        </p:blipFill>
        <p:spPr>
          <a:xfrm rot="16200000">
            <a:off x="2264192" y="1393294"/>
            <a:ext cx="1428783" cy="4669055"/>
          </a:xfrm>
          <a:prstGeom prst="rect">
            <a:avLst/>
          </a:prstGeom>
        </p:spPr>
      </p:pic>
      <p:pic>
        <p:nvPicPr>
          <p:cNvPr id="11" name="Picture 10">
            <a:extLst>
              <a:ext uri="{FF2B5EF4-FFF2-40B4-BE49-F238E27FC236}">
                <a16:creationId xmlns:a16="http://schemas.microsoft.com/office/drawing/2014/main" id="{6FE86019-9CAD-12D3-1F2F-03F639AD52E7}"/>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0387" r="25582" b="7703"/>
          <a:stretch/>
        </p:blipFill>
        <p:spPr>
          <a:xfrm rot="16200000">
            <a:off x="7777403" y="914184"/>
            <a:ext cx="1209001" cy="5407492"/>
          </a:xfrm>
          <a:prstGeom prst="rect">
            <a:avLst/>
          </a:prstGeom>
        </p:spPr>
      </p:pic>
      <p:sp>
        <p:nvSpPr>
          <p:cNvPr id="12" name="TextBox 11">
            <a:extLst>
              <a:ext uri="{FF2B5EF4-FFF2-40B4-BE49-F238E27FC236}">
                <a16:creationId xmlns:a16="http://schemas.microsoft.com/office/drawing/2014/main" id="{5E0E53A9-EB75-92FE-0498-8B3B6835E5F8}"/>
              </a:ext>
            </a:extLst>
          </p:cNvPr>
          <p:cNvSpPr txBox="1"/>
          <p:nvPr/>
        </p:nvSpPr>
        <p:spPr>
          <a:xfrm>
            <a:off x="882905" y="4591830"/>
            <a:ext cx="3260096" cy="1740733"/>
          </a:xfrm>
          <a:prstGeom prst="rect">
            <a:avLst/>
          </a:prstGeom>
          <a:noFill/>
        </p:spPr>
        <p:txBody>
          <a:bodyPr wrap="square" rtlCol="0">
            <a:spAutoFit/>
          </a:bodyPr>
          <a:lstStyle/>
          <a:p>
            <a:pPr marL="274320" indent="-274320" defTabSz="877824">
              <a:spcAft>
                <a:spcPts val="600"/>
              </a:spcAft>
              <a:buFont typeface="Arial" panose="020B0604020202020204" pitchFamily="34" charset="0"/>
              <a:buChar char="•"/>
            </a:pPr>
            <a:r>
              <a:rPr lang="en-US" sz="1728" kern="1200">
                <a:solidFill>
                  <a:schemeClr val="tx1"/>
                </a:solidFill>
                <a:latin typeface="+mn-lt"/>
                <a:ea typeface="+mn-ea"/>
                <a:cs typeface="+mn-cs"/>
              </a:rPr>
              <a:t>Carry on 5 min conversation</a:t>
            </a:r>
          </a:p>
          <a:p>
            <a:pPr marL="274320" indent="-274320" defTabSz="877824">
              <a:spcAft>
                <a:spcPts val="600"/>
              </a:spcAft>
              <a:buFont typeface="Arial" panose="020B0604020202020204" pitchFamily="34" charset="0"/>
              <a:buChar char="•"/>
            </a:pPr>
            <a:r>
              <a:rPr lang="en-US" sz="1728" kern="1200">
                <a:solidFill>
                  <a:schemeClr val="tx1"/>
                </a:solidFill>
                <a:latin typeface="+mn-lt"/>
                <a:ea typeface="+mn-ea"/>
                <a:cs typeface="+mn-cs"/>
              </a:rPr>
              <a:t>Decode a 2 min message</a:t>
            </a:r>
          </a:p>
          <a:p>
            <a:pPr marL="274320" indent="-274320" defTabSz="877824">
              <a:spcAft>
                <a:spcPts val="600"/>
              </a:spcAft>
              <a:buFont typeface="Arial" panose="020B0604020202020204" pitchFamily="34" charset="0"/>
              <a:buChar char="•"/>
            </a:pPr>
            <a:r>
              <a:rPr lang="en-US" sz="1728" kern="1200">
                <a:solidFill>
                  <a:schemeClr val="tx1"/>
                </a:solidFill>
                <a:latin typeface="+mn-lt"/>
                <a:ea typeface="+mn-ea"/>
                <a:cs typeface="+mn-cs"/>
              </a:rPr>
              <a:t>Send a 25 word document</a:t>
            </a:r>
          </a:p>
          <a:p>
            <a:pPr marL="274320" indent="-274320" defTabSz="877824">
              <a:spcAft>
                <a:spcPts val="600"/>
              </a:spcAft>
              <a:buFont typeface="Arial" panose="020B0604020202020204" pitchFamily="34" charset="0"/>
              <a:buChar char="•"/>
            </a:pPr>
            <a:r>
              <a:rPr lang="en-US" sz="1728" kern="1200">
                <a:solidFill>
                  <a:schemeClr val="tx1"/>
                </a:solidFill>
                <a:latin typeface="+mn-lt"/>
                <a:ea typeface="+mn-ea"/>
                <a:cs typeface="+mn-cs"/>
              </a:rPr>
              <a:t>Minimum 5 wpm proficiency </a:t>
            </a:r>
          </a:p>
          <a:p>
            <a:pPr algn="ctr">
              <a:spcAft>
                <a:spcPts val="600"/>
              </a:spcAft>
            </a:pPr>
            <a:endParaRPr lang="en-US"/>
          </a:p>
        </p:txBody>
      </p:sp>
      <p:sp>
        <p:nvSpPr>
          <p:cNvPr id="13" name="TextBox 12">
            <a:extLst>
              <a:ext uri="{FF2B5EF4-FFF2-40B4-BE49-F238E27FC236}">
                <a16:creationId xmlns:a16="http://schemas.microsoft.com/office/drawing/2014/main" id="{035B28B9-E85F-953D-3D04-DF6D0D2191D9}"/>
              </a:ext>
            </a:extLst>
          </p:cNvPr>
          <p:cNvSpPr txBox="1"/>
          <p:nvPr/>
        </p:nvSpPr>
        <p:spPr>
          <a:xfrm>
            <a:off x="5864507" y="4591830"/>
            <a:ext cx="5707378" cy="355531"/>
          </a:xfrm>
          <a:prstGeom prst="rect">
            <a:avLst/>
          </a:prstGeom>
          <a:noFill/>
        </p:spPr>
        <p:txBody>
          <a:bodyPr wrap="square" rtlCol="0">
            <a:spAutoFit/>
          </a:bodyPr>
          <a:lstStyle/>
          <a:p>
            <a:pPr marL="274320" indent="-274320" defTabSz="877824">
              <a:spcAft>
                <a:spcPts val="600"/>
              </a:spcAft>
              <a:buFont typeface="Arial" panose="020B0604020202020204" pitchFamily="34" charset="0"/>
              <a:buChar char="•"/>
            </a:pPr>
            <a:r>
              <a:rPr lang="en-US" sz="1728" kern="1200">
                <a:solidFill>
                  <a:schemeClr val="tx1"/>
                </a:solidFill>
                <a:latin typeface="+mn-lt"/>
                <a:ea typeface="+mn-ea"/>
                <a:cs typeface="+mn-cs"/>
              </a:rPr>
              <a:t>Any licensed operator can wear this patch on their </a:t>
            </a:r>
            <a:r>
              <a:rPr lang="en-US" sz="1728" kern="1200" err="1">
                <a:solidFill>
                  <a:schemeClr val="tx1"/>
                </a:solidFill>
                <a:latin typeface="+mn-lt"/>
                <a:ea typeface="+mn-ea"/>
                <a:cs typeface="+mn-cs"/>
              </a:rPr>
              <a:t>sleve</a:t>
            </a:r>
            <a:endParaRPr lang="en-US"/>
          </a:p>
        </p:txBody>
      </p:sp>
    </p:spTree>
    <p:extLst>
      <p:ext uri="{BB962C8B-B14F-4D97-AF65-F5344CB8AC3E}">
        <p14:creationId xmlns:p14="http://schemas.microsoft.com/office/powerpoint/2010/main" val="16624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552E1-5D38-0F45-2E94-34D8834FE88A}"/>
              </a:ext>
            </a:extLst>
          </p:cNvPr>
          <p:cNvSpPr>
            <a:spLocks noGrp="1"/>
          </p:cNvSpPr>
          <p:nvPr>
            <p:ph type="title"/>
          </p:nvPr>
        </p:nvSpPr>
        <p:spPr>
          <a:xfrm>
            <a:off x="630936" y="4440365"/>
            <a:ext cx="4245864" cy="1722691"/>
          </a:xfrm>
        </p:spPr>
        <p:txBody>
          <a:bodyPr vert="horz" lIns="91440" tIns="45720" rIns="91440" bIns="45720" rtlCol="0" anchor="ctr">
            <a:normAutofit/>
          </a:bodyPr>
          <a:lstStyle/>
          <a:p>
            <a:r>
              <a:rPr lang="en-US" sz="5000"/>
              <a:t>ARRL Service to Scouting Award</a:t>
            </a:r>
          </a:p>
        </p:txBody>
      </p:sp>
      <p:pic>
        <p:nvPicPr>
          <p:cNvPr id="1028" name="Picture 4">
            <a:extLst>
              <a:ext uri="{FF2B5EF4-FFF2-40B4-BE49-F238E27FC236}">
                <a16:creationId xmlns:a16="http://schemas.microsoft.com/office/drawing/2014/main" id="{C4E8FD0D-C7A3-38FD-74C6-52DC935ECE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108" y="320040"/>
            <a:ext cx="5083535" cy="39270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581B6C9-250E-B51B-0AB8-4232D59041A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6254496" y="984155"/>
            <a:ext cx="5471160" cy="2598801"/>
          </a:xfrm>
          <a:prstGeom prst="rect">
            <a:avLst/>
          </a:prstGeom>
          <a:noFill/>
          <a:extLst>
            <a:ext uri="{909E8E84-426E-40DD-AFC4-6F175D3DCCD1}">
              <a14:hiddenFill xmlns:a14="http://schemas.microsoft.com/office/drawing/2010/main">
                <a:solidFill>
                  <a:srgbClr val="FFFFFF"/>
                </a:solidFill>
              </a14:hiddenFill>
            </a:ext>
          </a:extLst>
        </p:spPr>
      </p:pic>
      <p:sp>
        <p:nvSpPr>
          <p:cNvPr id="1035"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734B927-4DAD-4B6D-6D0F-B1B45E7759A4}"/>
              </a:ext>
            </a:extLst>
          </p:cNvPr>
          <p:cNvSpPr>
            <a:spLocks noGrp="1"/>
          </p:cNvSpPr>
          <p:nvPr>
            <p:ph sz="half" idx="2"/>
          </p:nvPr>
        </p:nvSpPr>
        <p:spPr>
          <a:xfrm>
            <a:off x="5333999" y="4440365"/>
            <a:ext cx="6214871" cy="1722691"/>
          </a:xfrm>
        </p:spPr>
        <p:txBody>
          <a:bodyPr vert="horz" lIns="91440" tIns="45720" rIns="91440" bIns="45720" rtlCol="0" anchor="ctr">
            <a:normAutofit/>
          </a:bodyPr>
          <a:lstStyle/>
          <a:p>
            <a:r>
              <a:rPr lang="en-US" sz="1400">
                <a:hlinkClick r:id="rId5"/>
              </a:rPr>
              <a:t>https://k2bsa.net/arrl-service-to-scouting-award/</a:t>
            </a:r>
            <a:r>
              <a:rPr lang="en-US" sz="1400"/>
              <a:t>  </a:t>
            </a:r>
          </a:p>
          <a:p>
            <a:r>
              <a:rPr lang="en-US" sz="1400"/>
              <a:t>Started in 2014</a:t>
            </a:r>
          </a:p>
          <a:p>
            <a:r>
              <a:rPr lang="en-US" sz="1400"/>
              <a:t>Recognizes scout leaders who provide a memorable radio experience for scouts</a:t>
            </a:r>
          </a:p>
          <a:p>
            <a:r>
              <a:rPr lang="en-US" sz="1400"/>
              <a:t>Knot is worn on uniform</a:t>
            </a:r>
          </a:p>
          <a:p>
            <a:r>
              <a:rPr lang="en-US" sz="1400"/>
              <a:t>Nomination form on </a:t>
            </a:r>
            <a:r>
              <a:rPr lang="en-US" sz="1400">
                <a:hlinkClick r:id="rId6"/>
              </a:rPr>
              <a:t>ARRL site</a:t>
            </a:r>
            <a:endParaRPr lang="en-US" sz="1400"/>
          </a:p>
        </p:txBody>
      </p:sp>
    </p:spTree>
    <p:extLst>
      <p:ext uri="{BB962C8B-B14F-4D97-AF65-F5344CB8AC3E}">
        <p14:creationId xmlns:p14="http://schemas.microsoft.com/office/powerpoint/2010/main" val="3050298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20BD-543D-F270-C0A2-A0AB7F1EBEEE}"/>
              </a:ext>
            </a:extLst>
          </p:cNvPr>
          <p:cNvSpPr>
            <a:spLocks noGrp="1"/>
          </p:cNvSpPr>
          <p:nvPr>
            <p:ph type="title"/>
          </p:nvPr>
        </p:nvSpPr>
        <p:spPr/>
        <p:txBody>
          <a:bodyPr/>
          <a:lstStyle/>
          <a:p>
            <a:r>
              <a:rPr lang="en-US"/>
              <a:t>Jamboree on the Air</a:t>
            </a:r>
            <a:endParaRPr lang="en-US" dirty="0"/>
          </a:p>
        </p:txBody>
      </p:sp>
      <p:sp>
        <p:nvSpPr>
          <p:cNvPr id="3" name="Content Placeholder 2">
            <a:extLst>
              <a:ext uri="{FF2B5EF4-FFF2-40B4-BE49-F238E27FC236}">
                <a16:creationId xmlns:a16="http://schemas.microsoft.com/office/drawing/2014/main" id="{67B66CEA-5C49-016C-03C5-81A22C83F0AC}"/>
              </a:ext>
            </a:extLst>
          </p:cNvPr>
          <p:cNvSpPr>
            <a:spLocks noGrp="1"/>
          </p:cNvSpPr>
          <p:nvPr>
            <p:ph sz="half" idx="1"/>
          </p:nvPr>
        </p:nvSpPr>
        <p:spPr/>
        <p:txBody>
          <a:bodyPr/>
          <a:lstStyle/>
          <a:p>
            <a:r>
              <a:rPr lang="en-US" dirty="0"/>
              <a:t>3</a:t>
            </a:r>
            <a:r>
              <a:rPr lang="en-US" baseline="30000" dirty="0"/>
              <a:t>rd</a:t>
            </a:r>
            <a:r>
              <a:rPr lang="en-US" dirty="0"/>
              <a:t> full weekend in October</a:t>
            </a:r>
          </a:p>
          <a:p>
            <a:r>
              <a:rPr lang="en-US" dirty="0"/>
              <a:t>Largest international scouting event</a:t>
            </a:r>
          </a:p>
          <a:p>
            <a:r>
              <a:rPr lang="en-US" dirty="0" err="1"/>
              <a:t>Echolink</a:t>
            </a:r>
            <a:r>
              <a:rPr lang="en-US" dirty="0"/>
              <a:t>: JOTA 365, WV2BSA</a:t>
            </a:r>
          </a:p>
          <a:p>
            <a:r>
              <a:rPr lang="en-US" dirty="0"/>
              <a:t>DMR: 33A</a:t>
            </a:r>
          </a:p>
          <a:p>
            <a:r>
              <a:rPr lang="en-US" dirty="0"/>
              <a:t>This year October 21-22</a:t>
            </a:r>
          </a:p>
          <a:p>
            <a:r>
              <a:rPr lang="en-US" dirty="0"/>
              <a:t>D-A Scout Ranch 10 am – 4 pm</a:t>
            </a:r>
          </a:p>
          <a:p>
            <a:r>
              <a:rPr lang="en-US" dirty="0"/>
              <a:t>Sunday 9 am – 1 pm merit badge</a:t>
            </a:r>
          </a:p>
          <a:p>
            <a:endParaRPr lang="en-US" dirty="0"/>
          </a:p>
        </p:txBody>
      </p:sp>
      <p:pic>
        <p:nvPicPr>
          <p:cNvPr id="6" name="Picture 5">
            <a:extLst>
              <a:ext uri="{FF2B5EF4-FFF2-40B4-BE49-F238E27FC236}">
                <a16:creationId xmlns:a16="http://schemas.microsoft.com/office/drawing/2014/main" id="{0AB62A8E-5B13-700A-E53F-E5812D285B7B}"/>
              </a:ext>
            </a:extLst>
          </p:cNvPr>
          <p:cNvPicPr>
            <a:picLocks noChangeAspect="1"/>
          </p:cNvPicPr>
          <p:nvPr/>
        </p:nvPicPr>
        <p:blipFill>
          <a:blip r:embed="rId2"/>
          <a:stretch>
            <a:fillRect/>
          </a:stretch>
        </p:blipFill>
        <p:spPr>
          <a:xfrm>
            <a:off x="5953125" y="3254375"/>
            <a:ext cx="6238875" cy="3105150"/>
          </a:xfrm>
          <a:prstGeom prst="rect">
            <a:avLst/>
          </a:prstGeom>
        </p:spPr>
      </p:pic>
      <p:pic>
        <p:nvPicPr>
          <p:cNvPr id="4098" name="Picture 2">
            <a:extLst>
              <a:ext uri="{FF2B5EF4-FFF2-40B4-BE49-F238E27FC236}">
                <a16:creationId xmlns:a16="http://schemas.microsoft.com/office/drawing/2014/main" id="{C0A43347-0702-0B17-FEAF-45C932037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3426" y="261938"/>
            <a:ext cx="23145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46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6A42-2C02-D1F4-2EDB-2C353170828C}"/>
              </a:ext>
            </a:extLst>
          </p:cNvPr>
          <p:cNvSpPr>
            <a:spLocks noGrp="1"/>
          </p:cNvSpPr>
          <p:nvPr>
            <p:ph type="title"/>
          </p:nvPr>
        </p:nvSpPr>
        <p:spPr/>
        <p:txBody>
          <a:bodyPr/>
          <a:lstStyle/>
          <a:p>
            <a:r>
              <a:rPr lang="en-US" dirty="0"/>
              <a:t>How you can get involved?</a:t>
            </a:r>
          </a:p>
        </p:txBody>
      </p:sp>
      <p:pic>
        <p:nvPicPr>
          <p:cNvPr id="6" name="Content Placeholder 5">
            <a:extLst>
              <a:ext uri="{FF2B5EF4-FFF2-40B4-BE49-F238E27FC236}">
                <a16:creationId xmlns:a16="http://schemas.microsoft.com/office/drawing/2014/main" id="{F86B98DB-E7EC-5A80-E164-C62950ECA18D}"/>
              </a:ext>
            </a:extLst>
          </p:cNvPr>
          <p:cNvPicPr>
            <a:picLocks noGrp="1" noChangeAspect="1"/>
          </p:cNvPicPr>
          <p:nvPr>
            <p:ph sz="half" idx="1"/>
          </p:nvPr>
        </p:nvPicPr>
        <p:blipFill>
          <a:blip r:embed="rId2"/>
          <a:stretch>
            <a:fillRect/>
          </a:stretch>
        </p:blipFill>
        <p:spPr>
          <a:xfrm>
            <a:off x="7392059" y="558751"/>
            <a:ext cx="2962275" cy="2771775"/>
          </a:xfrm>
        </p:spPr>
      </p:pic>
      <p:sp>
        <p:nvSpPr>
          <p:cNvPr id="4" name="Content Placeholder 3">
            <a:extLst>
              <a:ext uri="{FF2B5EF4-FFF2-40B4-BE49-F238E27FC236}">
                <a16:creationId xmlns:a16="http://schemas.microsoft.com/office/drawing/2014/main" id="{0AEAD4E0-E5BA-6458-8DD4-E327BCDF657E}"/>
              </a:ext>
            </a:extLst>
          </p:cNvPr>
          <p:cNvSpPr>
            <a:spLocks noGrp="1"/>
          </p:cNvSpPr>
          <p:nvPr>
            <p:ph sz="half" idx="2"/>
          </p:nvPr>
        </p:nvSpPr>
        <p:spPr>
          <a:xfrm>
            <a:off x="6282396" y="3376771"/>
            <a:ext cx="5181600" cy="1010309"/>
          </a:xfrm>
        </p:spPr>
        <p:txBody>
          <a:bodyPr>
            <a:normAutofit/>
          </a:bodyPr>
          <a:lstStyle/>
          <a:p>
            <a:r>
              <a:rPr lang="en-US" sz="1600" dirty="0">
                <a:hlinkClick r:id="rId3"/>
              </a:rPr>
              <a:t>https://filestore.scouting.org/filestore/pdf/524-501.pdf</a:t>
            </a:r>
            <a:r>
              <a:rPr lang="en-US" sz="1600" dirty="0"/>
              <a:t> </a:t>
            </a:r>
          </a:p>
          <a:p>
            <a:r>
              <a:rPr lang="en-US" sz="1600" dirty="0">
                <a:hlinkClick r:id="rId4"/>
              </a:rPr>
              <a:t>https://filestore.scouting.org/filestore/pdf/34405.pdf</a:t>
            </a:r>
            <a:r>
              <a:rPr lang="en-US" sz="1600" dirty="0"/>
              <a:t> </a:t>
            </a:r>
          </a:p>
        </p:txBody>
      </p:sp>
      <p:sp>
        <p:nvSpPr>
          <p:cNvPr id="9" name="Content Placeholder 3">
            <a:extLst>
              <a:ext uri="{FF2B5EF4-FFF2-40B4-BE49-F238E27FC236}">
                <a16:creationId xmlns:a16="http://schemas.microsoft.com/office/drawing/2014/main" id="{99B23634-B63F-8AFB-6522-D56BD3643A6F}"/>
              </a:ext>
            </a:extLst>
          </p:cNvPr>
          <p:cNvSpPr txBox="1">
            <a:spLocks/>
          </p:cNvSpPr>
          <p:nvPr/>
        </p:nvSpPr>
        <p:spPr>
          <a:xfrm>
            <a:off x="838199" y="1500296"/>
            <a:ext cx="5554393" cy="4703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Merit Badge Counselor</a:t>
            </a:r>
          </a:p>
          <a:p>
            <a:pPr lvl="1"/>
            <a:r>
              <a:rPr lang="en-US" sz="2000" dirty="0"/>
              <a:t>Engineering, Chemistry, Radio, Digital Technology, Electronics, Programming, Robotics, </a:t>
            </a:r>
            <a:r>
              <a:rPr lang="en-US" sz="2000" dirty="0" err="1"/>
              <a:t>etc</a:t>
            </a:r>
            <a:endParaRPr lang="en-US" sz="2000" dirty="0"/>
          </a:p>
          <a:p>
            <a:r>
              <a:rPr lang="en-US" sz="2400" dirty="0"/>
              <a:t>Unit Leader </a:t>
            </a:r>
          </a:p>
          <a:p>
            <a:pPr lvl="1"/>
            <a:r>
              <a:rPr lang="en-US" sz="2000" dirty="0"/>
              <a:t>Cub Scouts, Scouts BSA, Venturing, Sea Scouts</a:t>
            </a:r>
          </a:p>
          <a:p>
            <a:pPr lvl="1"/>
            <a:r>
              <a:rPr lang="en-US" sz="2000" dirty="0"/>
              <a:t>Beascout.org </a:t>
            </a:r>
          </a:p>
          <a:p>
            <a:r>
              <a:rPr lang="en-US" sz="2400" dirty="0"/>
              <a:t>District or Council level</a:t>
            </a:r>
          </a:p>
          <a:p>
            <a:pPr lvl="1"/>
            <a:r>
              <a:rPr lang="en-US" sz="2000" dirty="0"/>
              <a:t>Commissioner</a:t>
            </a:r>
          </a:p>
          <a:p>
            <a:pPr lvl="1"/>
            <a:r>
              <a:rPr lang="en-US" sz="2000" dirty="0"/>
              <a:t>Committee member</a:t>
            </a:r>
          </a:p>
          <a:p>
            <a:r>
              <a:rPr lang="en-US" sz="2400" dirty="0">
                <a:hlinkClick r:id="rId5"/>
              </a:rPr>
              <a:t>https://michiganscouting.org/volunteer/</a:t>
            </a:r>
            <a:r>
              <a:rPr lang="en-US" sz="2400" dirty="0"/>
              <a:t> </a:t>
            </a:r>
          </a:p>
        </p:txBody>
      </p:sp>
      <p:pic>
        <p:nvPicPr>
          <p:cNvPr id="11" name="Picture 10">
            <a:extLst>
              <a:ext uri="{FF2B5EF4-FFF2-40B4-BE49-F238E27FC236}">
                <a16:creationId xmlns:a16="http://schemas.microsoft.com/office/drawing/2014/main" id="{50DF8B86-B049-1142-88B2-D4A8CEEF1E0C}"/>
              </a:ext>
            </a:extLst>
          </p:cNvPr>
          <p:cNvPicPr>
            <a:picLocks noChangeAspect="1"/>
          </p:cNvPicPr>
          <p:nvPr/>
        </p:nvPicPr>
        <p:blipFill>
          <a:blip r:embed="rId6"/>
          <a:stretch>
            <a:fillRect/>
          </a:stretch>
        </p:blipFill>
        <p:spPr>
          <a:xfrm>
            <a:off x="7571874" y="4318166"/>
            <a:ext cx="2763410" cy="2539833"/>
          </a:xfrm>
          <a:prstGeom prst="rect">
            <a:avLst/>
          </a:prstGeom>
        </p:spPr>
      </p:pic>
      <p:sp>
        <p:nvSpPr>
          <p:cNvPr id="12" name="TextBox 11">
            <a:extLst>
              <a:ext uri="{FF2B5EF4-FFF2-40B4-BE49-F238E27FC236}">
                <a16:creationId xmlns:a16="http://schemas.microsoft.com/office/drawing/2014/main" id="{3EE181D7-D8C7-3F37-035A-682362D0DFE9}"/>
              </a:ext>
            </a:extLst>
          </p:cNvPr>
          <p:cNvSpPr txBox="1"/>
          <p:nvPr/>
        </p:nvSpPr>
        <p:spPr>
          <a:xfrm>
            <a:off x="7323628" y="277272"/>
            <a:ext cx="3080085" cy="369332"/>
          </a:xfrm>
          <a:prstGeom prst="rect">
            <a:avLst/>
          </a:prstGeom>
          <a:noFill/>
        </p:spPr>
        <p:txBody>
          <a:bodyPr wrap="square" rtlCol="0">
            <a:spAutoFit/>
          </a:bodyPr>
          <a:lstStyle/>
          <a:p>
            <a:pPr algn="ctr"/>
            <a:r>
              <a:rPr lang="en-US" dirty="0"/>
              <a:t>BSA Adult Application</a:t>
            </a:r>
          </a:p>
        </p:txBody>
      </p:sp>
      <p:sp>
        <p:nvSpPr>
          <p:cNvPr id="13" name="TextBox 12">
            <a:extLst>
              <a:ext uri="{FF2B5EF4-FFF2-40B4-BE49-F238E27FC236}">
                <a16:creationId xmlns:a16="http://schemas.microsoft.com/office/drawing/2014/main" id="{8F93D017-0FEB-AF54-3917-0A8AAAC7ED2F}"/>
              </a:ext>
            </a:extLst>
          </p:cNvPr>
          <p:cNvSpPr txBox="1"/>
          <p:nvPr/>
        </p:nvSpPr>
        <p:spPr>
          <a:xfrm>
            <a:off x="7195354" y="4011987"/>
            <a:ext cx="3516449" cy="369332"/>
          </a:xfrm>
          <a:prstGeom prst="rect">
            <a:avLst/>
          </a:prstGeom>
          <a:noFill/>
        </p:spPr>
        <p:txBody>
          <a:bodyPr wrap="square" rtlCol="0">
            <a:spAutoFit/>
          </a:bodyPr>
          <a:lstStyle/>
          <a:p>
            <a:pPr algn="ctr"/>
            <a:r>
              <a:rPr lang="en-US" dirty="0"/>
              <a:t>Merit Badge Counselor Application</a:t>
            </a:r>
          </a:p>
        </p:txBody>
      </p:sp>
    </p:spTree>
    <p:extLst>
      <p:ext uri="{BB962C8B-B14F-4D97-AF65-F5344CB8AC3E}">
        <p14:creationId xmlns:p14="http://schemas.microsoft.com/office/powerpoint/2010/main" val="3839596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B8E5-5718-B67B-B146-B9A851D6D64A}"/>
              </a:ext>
            </a:extLst>
          </p:cNvPr>
          <p:cNvSpPr>
            <a:spLocks noGrp="1"/>
          </p:cNvSpPr>
          <p:nvPr>
            <p:ph type="title"/>
          </p:nvPr>
        </p:nvSpPr>
        <p:spPr/>
        <p:txBody>
          <a:bodyPr/>
          <a:lstStyle/>
          <a:p>
            <a:r>
              <a:rPr lang="en-US"/>
              <a:t>How you can get involved?</a:t>
            </a:r>
            <a:endParaRPr lang="en-US" dirty="0"/>
          </a:p>
        </p:txBody>
      </p:sp>
      <p:pic>
        <p:nvPicPr>
          <p:cNvPr id="9" name="Picture 6">
            <a:extLst>
              <a:ext uri="{FF2B5EF4-FFF2-40B4-BE49-F238E27FC236}">
                <a16:creationId xmlns:a16="http://schemas.microsoft.com/office/drawing/2014/main" id="{549C4544-3DE7-4EFA-58F5-E1DE06EF3E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653" y="1449531"/>
            <a:ext cx="10515600" cy="22172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B7ABFAC-4189-6969-F3E7-5166187AED58}"/>
              </a:ext>
            </a:extLst>
          </p:cNvPr>
          <p:cNvPicPr>
            <a:picLocks noChangeAspect="1"/>
          </p:cNvPicPr>
          <p:nvPr/>
        </p:nvPicPr>
        <p:blipFill>
          <a:blip r:embed="rId3"/>
          <a:stretch>
            <a:fillRect/>
          </a:stretch>
        </p:blipFill>
        <p:spPr>
          <a:xfrm>
            <a:off x="8885321" y="354824"/>
            <a:ext cx="1911016" cy="1911016"/>
          </a:xfrm>
          <a:prstGeom prst="rect">
            <a:avLst/>
          </a:prstGeom>
        </p:spPr>
      </p:pic>
      <p:sp>
        <p:nvSpPr>
          <p:cNvPr id="13" name="TextBox 12">
            <a:extLst>
              <a:ext uri="{FF2B5EF4-FFF2-40B4-BE49-F238E27FC236}">
                <a16:creationId xmlns:a16="http://schemas.microsoft.com/office/drawing/2014/main" id="{08F31D4D-3F4E-8A98-E058-261D69041BAD}"/>
              </a:ext>
            </a:extLst>
          </p:cNvPr>
          <p:cNvSpPr txBox="1"/>
          <p:nvPr/>
        </p:nvSpPr>
        <p:spPr>
          <a:xfrm>
            <a:off x="629652" y="3962400"/>
            <a:ext cx="9749589"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hlinkClick r:id="rId4"/>
              </a:rPr>
              <a:t>https://michiganscouting.org/eaglealumni/</a:t>
            </a:r>
            <a:r>
              <a:rPr lang="en-US" sz="2400" dirty="0"/>
              <a:t> </a:t>
            </a:r>
          </a:p>
          <a:p>
            <a:pPr marL="285750" indent="-285750">
              <a:buFont typeface="Arial" panose="020B0604020202020204" pitchFamily="34" charset="0"/>
              <a:buChar char="•"/>
            </a:pPr>
            <a:r>
              <a:rPr lang="en-US" sz="2400" dirty="0"/>
              <a:t>Monthly networking &amp; volunteer opportunities</a:t>
            </a:r>
          </a:p>
          <a:p>
            <a:pPr marL="285750" indent="-285750">
              <a:buFont typeface="Arial" panose="020B0604020202020204" pitchFamily="34" charset="0"/>
              <a:buChar char="•"/>
            </a:pPr>
            <a:r>
              <a:rPr lang="en-US" sz="2400" dirty="0"/>
              <a:t>Host annual Eagle Scout Award Recognition Dinner</a:t>
            </a:r>
          </a:p>
          <a:p>
            <a:pPr marL="285750" indent="-285750">
              <a:buFont typeface="Arial" panose="020B0604020202020204" pitchFamily="34" charset="0"/>
              <a:buChar char="•"/>
            </a:pPr>
            <a:r>
              <a:rPr lang="en-US" sz="2400" dirty="0"/>
              <a:t>Assist with Eagle Scout Board of Reviews</a:t>
            </a:r>
          </a:p>
        </p:txBody>
      </p:sp>
      <p:sp>
        <p:nvSpPr>
          <p:cNvPr id="14" name="TextBox 13">
            <a:extLst>
              <a:ext uri="{FF2B5EF4-FFF2-40B4-BE49-F238E27FC236}">
                <a16:creationId xmlns:a16="http://schemas.microsoft.com/office/drawing/2014/main" id="{BCDE410A-05DE-8602-6EF0-0196E8FFE673}"/>
              </a:ext>
            </a:extLst>
          </p:cNvPr>
          <p:cNvSpPr txBox="1"/>
          <p:nvPr/>
        </p:nvSpPr>
        <p:spPr>
          <a:xfrm>
            <a:off x="8273715" y="180459"/>
            <a:ext cx="3080085" cy="369332"/>
          </a:xfrm>
          <a:prstGeom prst="rect">
            <a:avLst/>
          </a:prstGeom>
          <a:noFill/>
        </p:spPr>
        <p:txBody>
          <a:bodyPr wrap="square" rtlCol="0">
            <a:spAutoFit/>
          </a:bodyPr>
          <a:lstStyle/>
          <a:p>
            <a:pPr algn="ctr"/>
            <a:r>
              <a:rPr lang="en-US" dirty="0"/>
              <a:t>Eagle Scout Alumni Link </a:t>
            </a:r>
          </a:p>
        </p:txBody>
      </p:sp>
    </p:spTree>
    <p:extLst>
      <p:ext uri="{BB962C8B-B14F-4D97-AF65-F5344CB8AC3E}">
        <p14:creationId xmlns:p14="http://schemas.microsoft.com/office/powerpoint/2010/main" val="2951594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477F-1A8A-3B1A-0B1C-761A2AE244E6}"/>
              </a:ext>
            </a:extLst>
          </p:cNvPr>
          <p:cNvSpPr>
            <a:spLocks noGrp="1"/>
          </p:cNvSpPr>
          <p:nvPr>
            <p:ph type="title"/>
          </p:nvPr>
        </p:nvSpPr>
        <p:spPr/>
        <p:txBody>
          <a:bodyPr/>
          <a:lstStyle/>
          <a:p>
            <a:r>
              <a:rPr lang="en-US" dirty="0"/>
              <a:t>How you can get involved? JOTA</a:t>
            </a:r>
          </a:p>
        </p:txBody>
      </p:sp>
      <p:sp>
        <p:nvSpPr>
          <p:cNvPr id="4" name="Content Placeholder 3">
            <a:extLst>
              <a:ext uri="{FF2B5EF4-FFF2-40B4-BE49-F238E27FC236}">
                <a16:creationId xmlns:a16="http://schemas.microsoft.com/office/drawing/2014/main" id="{5330B47E-8C74-7170-AE63-7FA80E64AF81}"/>
              </a:ext>
            </a:extLst>
          </p:cNvPr>
          <p:cNvSpPr>
            <a:spLocks noGrp="1"/>
          </p:cNvSpPr>
          <p:nvPr>
            <p:ph sz="half" idx="1"/>
          </p:nvPr>
        </p:nvSpPr>
        <p:spPr/>
        <p:txBody>
          <a:bodyPr>
            <a:normAutofit lnSpcReduction="10000"/>
          </a:bodyPr>
          <a:lstStyle/>
          <a:p>
            <a:r>
              <a:rPr lang="en-US" dirty="0"/>
              <a:t>Volunteer </a:t>
            </a:r>
          </a:p>
          <a:p>
            <a:pPr lvl="1"/>
            <a:r>
              <a:rPr lang="en-US" dirty="0"/>
              <a:t>Need 10 volunteers to run event</a:t>
            </a:r>
          </a:p>
          <a:p>
            <a:pPr lvl="1"/>
            <a:r>
              <a:rPr lang="en-US" dirty="0"/>
              <a:t>Will include 2-3 HF, &amp; 1 VHF/</a:t>
            </a:r>
            <a:r>
              <a:rPr lang="en-US" dirty="0" err="1"/>
              <a:t>Echolink</a:t>
            </a:r>
            <a:r>
              <a:rPr lang="en-US" dirty="0"/>
              <a:t> or DMR</a:t>
            </a:r>
          </a:p>
          <a:p>
            <a:pPr lvl="1"/>
            <a:r>
              <a:rPr lang="en-US" dirty="0"/>
              <a:t>Fox Hunt</a:t>
            </a:r>
          </a:p>
          <a:p>
            <a:pPr lvl="1"/>
            <a:r>
              <a:rPr lang="en-US" dirty="0"/>
              <a:t>Merit Badge on Sunday</a:t>
            </a:r>
          </a:p>
          <a:p>
            <a:r>
              <a:rPr lang="en-US" dirty="0"/>
              <a:t>Donate</a:t>
            </a:r>
          </a:p>
          <a:p>
            <a:pPr lvl="1"/>
            <a:r>
              <a:rPr lang="en-US" dirty="0"/>
              <a:t>Would like to raise $400</a:t>
            </a:r>
          </a:p>
          <a:p>
            <a:pPr lvl="1"/>
            <a:r>
              <a:rPr lang="en-US" dirty="0"/>
              <a:t>$3.49/patch</a:t>
            </a:r>
          </a:p>
          <a:p>
            <a:pPr lvl="1"/>
            <a:r>
              <a:rPr lang="en-US" dirty="0"/>
              <a:t>$50 for a stack of QSL cards</a:t>
            </a:r>
          </a:p>
          <a:p>
            <a:pPr lvl="1"/>
            <a:r>
              <a:rPr lang="en-US" dirty="0"/>
              <a:t>Equipment for stations/fox hunt</a:t>
            </a:r>
          </a:p>
        </p:txBody>
      </p:sp>
      <p:pic>
        <p:nvPicPr>
          <p:cNvPr id="6" name="Picture 2" descr="JOTA/JOTI 2023 Emblem">
            <a:extLst>
              <a:ext uri="{FF2B5EF4-FFF2-40B4-BE49-F238E27FC236}">
                <a16:creationId xmlns:a16="http://schemas.microsoft.com/office/drawing/2014/main" id="{2EF32D90-46E9-C18C-EA4F-6D27CF3D7C8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67542" y="1253331"/>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798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DA8A1-FB20-E60F-5DD6-4C828B953AD4}"/>
              </a:ext>
            </a:extLst>
          </p:cNvPr>
          <p:cNvSpPr>
            <a:spLocks noGrp="1"/>
          </p:cNvSpPr>
          <p:nvPr>
            <p:ph type="title"/>
          </p:nvPr>
        </p:nvSpPr>
        <p:spPr/>
        <p:txBody>
          <a:bodyPr/>
          <a:lstStyle/>
          <a:p>
            <a:r>
              <a:rPr lang="en-US" dirty="0"/>
              <a:t>Thank you	</a:t>
            </a:r>
          </a:p>
        </p:txBody>
      </p:sp>
      <p:sp>
        <p:nvSpPr>
          <p:cNvPr id="6" name="Content Placeholder 5">
            <a:extLst>
              <a:ext uri="{FF2B5EF4-FFF2-40B4-BE49-F238E27FC236}">
                <a16:creationId xmlns:a16="http://schemas.microsoft.com/office/drawing/2014/main" id="{D9144FE2-EDD0-E70B-8292-050B539D42A5}"/>
              </a:ext>
            </a:extLst>
          </p:cNvPr>
          <p:cNvSpPr>
            <a:spLocks noGrp="1"/>
          </p:cNvSpPr>
          <p:nvPr>
            <p:ph idx="1"/>
          </p:nvPr>
        </p:nvSpPr>
        <p:spPr/>
        <p:txBody>
          <a:bodyPr/>
          <a:lstStyle/>
          <a:p>
            <a:r>
              <a:rPr lang="en-US" dirty="0"/>
              <a:t>Photos were used with permission from K2BSA Jamboree Media Lead</a:t>
            </a:r>
          </a:p>
          <a:p>
            <a:r>
              <a:rPr lang="en-US" dirty="0"/>
              <a:t>Email me for more information: ke8aqw@arrl.net</a:t>
            </a:r>
          </a:p>
          <a:p>
            <a:r>
              <a:rPr lang="en-US" dirty="0" err="1"/>
              <a:t>Zelle</a:t>
            </a:r>
            <a:r>
              <a:rPr lang="en-US" dirty="0"/>
              <a:t>: 734-751-5513</a:t>
            </a:r>
          </a:p>
          <a:p>
            <a:r>
              <a:rPr lang="en-US" dirty="0"/>
              <a:t>PayPal: paypal.me/</a:t>
            </a:r>
            <a:r>
              <a:rPr lang="en-US" dirty="0" err="1"/>
              <a:t>MichaelFluegemann</a:t>
            </a:r>
            <a:endParaRPr lang="en-US" dirty="0"/>
          </a:p>
        </p:txBody>
      </p:sp>
      <p:pic>
        <p:nvPicPr>
          <p:cNvPr id="8" name="Picture 7">
            <a:extLst>
              <a:ext uri="{FF2B5EF4-FFF2-40B4-BE49-F238E27FC236}">
                <a16:creationId xmlns:a16="http://schemas.microsoft.com/office/drawing/2014/main" id="{B0257525-E9B5-2F7B-A4D6-721CCF964ED9}"/>
              </a:ext>
            </a:extLst>
          </p:cNvPr>
          <p:cNvPicPr>
            <a:picLocks noChangeAspect="1"/>
          </p:cNvPicPr>
          <p:nvPr/>
        </p:nvPicPr>
        <p:blipFill>
          <a:blip r:embed="rId2"/>
          <a:stretch>
            <a:fillRect/>
          </a:stretch>
        </p:blipFill>
        <p:spPr>
          <a:xfrm>
            <a:off x="7153513" y="2829638"/>
            <a:ext cx="4692347" cy="4010777"/>
          </a:xfrm>
          <a:prstGeom prst="rect">
            <a:avLst/>
          </a:prstGeom>
        </p:spPr>
      </p:pic>
      <p:pic>
        <p:nvPicPr>
          <p:cNvPr id="10" name="Picture 9">
            <a:extLst>
              <a:ext uri="{FF2B5EF4-FFF2-40B4-BE49-F238E27FC236}">
                <a16:creationId xmlns:a16="http://schemas.microsoft.com/office/drawing/2014/main" id="{C09BB215-9A21-CFFC-C929-C1FE1F77B949}"/>
              </a:ext>
            </a:extLst>
          </p:cNvPr>
          <p:cNvPicPr>
            <a:picLocks noChangeAspect="1"/>
          </p:cNvPicPr>
          <p:nvPr/>
        </p:nvPicPr>
        <p:blipFill>
          <a:blip r:embed="rId3"/>
          <a:stretch>
            <a:fillRect/>
          </a:stretch>
        </p:blipFill>
        <p:spPr>
          <a:xfrm>
            <a:off x="838200" y="3842782"/>
            <a:ext cx="3276600" cy="2838450"/>
          </a:xfrm>
          <a:prstGeom prst="rect">
            <a:avLst/>
          </a:prstGeom>
        </p:spPr>
      </p:pic>
      <p:sp>
        <p:nvSpPr>
          <p:cNvPr id="11" name="TextBox 10">
            <a:extLst>
              <a:ext uri="{FF2B5EF4-FFF2-40B4-BE49-F238E27FC236}">
                <a16:creationId xmlns:a16="http://schemas.microsoft.com/office/drawing/2014/main" id="{B41A9467-1E7B-C3F3-F1D0-0E1E5E491A86}"/>
              </a:ext>
            </a:extLst>
          </p:cNvPr>
          <p:cNvSpPr txBox="1"/>
          <p:nvPr/>
        </p:nvSpPr>
        <p:spPr>
          <a:xfrm>
            <a:off x="978568" y="6311900"/>
            <a:ext cx="3080085" cy="369332"/>
          </a:xfrm>
          <a:prstGeom prst="rect">
            <a:avLst/>
          </a:prstGeom>
          <a:noFill/>
        </p:spPr>
        <p:txBody>
          <a:bodyPr wrap="square" rtlCol="0">
            <a:spAutoFit/>
          </a:bodyPr>
          <a:lstStyle/>
          <a:p>
            <a:pPr algn="ctr"/>
            <a:r>
              <a:rPr lang="en-US" dirty="0"/>
              <a:t>PayPal</a:t>
            </a:r>
          </a:p>
        </p:txBody>
      </p:sp>
    </p:spTree>
    <p:extLst>
      <p:ext uri="{BB962C8B-B14F-4D97-AF65-F5344CB8AC3E}">
        <p14:creationId xmlns:p14="http://schemas.microsoft.com/office/powerpoint/2010/main" val="2262032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2A024A-B8FB-197F-0F72-722D840A71F2}"/>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6600" kern="1200">
                <a:solidFill>
                  <a:schemeClr val="tx1"/>
                </a:solidFill>
                <a:latin typeface="+mj-lt"/>
                <a:ea typeface="+mj-ea"/>
                <a:cs typeface="+mj-cs"/>
              </a:rPr>
              <a:t>Philmont Scout Ranch - SOTA</a:t>
            </a:r>
          </a:p>
        </p:txBody>
      </p:sp>
      <p:pic>
        <p:nvPicPr>
          <p:cNvPr id="5" name="Picture 4" descr="Crew Photo">
            <a:extLst>
              <a:ext uri="{FF2B5EF4-FFF2-40B4-BE49-F238E27FC236}">
                <a16:creationId xmlns:a16="http://schemas.microsoft.com/office/drawing/2014/main" id="{F1E8C91E-7ACC-529A-8E06-4BAD9A4076E1}"/>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r="2998" b="1"/>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6" name="Picture 5" descr="IMG_0016 (1)">
            <a:extLst>
              <a:ext uri="{FF2B5EF4-FFF2-40B4-BE49-F238E27FC236}">
                <a16:creationId xmlns:a16="http://schemas.microsoft.com/office/drawing/2014/main" id="{415E1405-46CD-5F2D-D33E-F140F976AD51}"/>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r="-3" b="9566"/>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3"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8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FA2BEA-6FAE-B48D-16FA-5DECE423715C}"/>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6600" kern="1200">
                <a:solidFill>
                  <a:schemeClr val="tx1"/>
                </a:solidFill>
                <a:latin typeface="+mj-lt"/>
                <a:ea typeface="+mj-ea"/>
                <a:cs typeface="+mj-cs"/>
              </a:rPr>
              <a:t>Philmont Scout Ranch - SOTA</a:t>
            </a:r>
          </a:p>
        </p:txBody>
      </p:sp>
      <p:pic>
        <p:nvPicPr>
          <p:cNvPr id="5" name="Content Placeholder 4" descr="IMG_0015">
            <a:extLst>
              <a:ext uri="{FF2B5EF4-FFF2-40B4-BE49-F238E27FC236}">
                <a16:creationId xmlns:a16="http://schemas.microsoft.com/office/drawing/2014/main" id="{619D766C-2D20-CF13-DC2D-4D5A4A7000AE}"/>
              </a:ext>
            </a:extLst>
          </p:cNvPr>
          <p:cNvPicPr>
            <a:picLocks noGrp="1" noChangeAspect="1"/>
          </p:cNvPicPr>
          <p:nvPr isPhoto="1">
            <p:ph sz="half" idx="1"/>
          </p:nvPr>
        </p:nvPicPr>
        <p:blipFill rotWithShape="1">
          <a:blip r:embed="rId2">
            <a:extLst>
              <a:ext uri="{28A0092B-C50C-407E-A947-70E740481C1C}">
                <a14:useLocalDpi xmlns:a14="http://schemas.microsoft.com/office/drawing/2010/main" val="0"/>
              </a:ext>
            </a:extLst>
          </a:blip>
          <a:srcRect t="2621" b="5629"/>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8" name="Content Placeholder 7" descr="IMG_0692">
            <a:extLst>
              <a:ext uri="{FF2B5EF4-FFF2-40B4-BE49-F238E27FC236}">
                <a16:creationId xmlns:a16="http://schemas.microsoft.com/office/drawing/2014/main" id="{16340AD1-E173-8785-CACC-3557504FF364}"/>
              </a:ext>
            </a:extLst>
          </p:cNvPr>
          <p:cNvPicPr>
            <a:picLocks noGrp="1" noChangeAspect="1"/>
          </p:cNvPicPr>
          <p:nvPr isPhoto="1">
            <p:ph sz="half" idx="2"/>
          </p:nvPr>
        </p:nvPicPr>
        <p:blipFill rotWithShape="1">
          <a:blip r:embed="rId3">
            <a:extLst>
              <a:ext uri="{28A0092B-C50C-407E-A947-70E740481C1C}">
                <a14:useLocalDpi xmlns:a14="http://schemas.microsoft.com/office/drawing/2010/main" val="0"/>
              </a:ext>
            </a:extLst>
          </a:blip>
          <a:srcRect r="-3" b="9566"/>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5"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75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A85CF1-4D96-3924-068E-4C4AC75FD7D3}"/>
              </a:ext>
            </a:extLst>
          </p:cNvPr>
          <p:cNvSpPr>
            <a:spLocks noGrp="1"/>
          </p:cNvSpPr>
          <p:nvPr>
            <p:ph type="title"/>
          </p:nvPr>
        </p:nvSpPr>
        <p:spPr>
          <a:xfrm>
            <a:off x="838200" y="4242090"/>
            <a:ext cx="10515600" cy="1270232"/>
          </a:xfrm>
        </p:spPr>
        <p:txBody>
          <a:bodyPr vert="horz" lIns="91440" tIns="45720" rIns="91440" bIns="45720" rtlCol="0" anchor="b">
            <a:normAutofit/>
          </a:bodyPr>
          <a:lstStyle/>
          <a:p>
            <a:pPr algn="ctr"/>
            <a:r>
              <a:rPr lang="en-US" sz="6600" kern="1200">
                <a:solidFill>
                  <a:schemeClr val="tx1"/>
                </a:solidFill>
                <a:latin typeface="+mj-lt"/>
                <a:ea typeface="+mj-ea"/>
                <a:cs typeface="+mj-cs"/>
              </a:rPr>
              <a:t>Philmont Scout Ranch - SOTA</a:t>
            </a:r>
          </a:p>
        </p:txBody>
      </p:sp>
      <p:pic>
        <p:nvPicPr>
          <p:cNvPr id="5" name="Content Placeholder 4">
            <a:extLst>
              <a:ext uri="{FF2B5EF4-FFF2-40B4-BE49-F238E27FC236}">
                <a16:creationId xmlns:a16="http://schemas.microsoft.com/office/drawing/2014/main" id="{82A99E19-E994-1BFC-E0BF-FFF57E357819}"/>
              </a:ext>
            </a:extLst>
          </p:cNvPr>
          <p:cNvPicPr>
            <a:picLocks noGrp="1" noChangeAspect="1"/>
          </p:cNvPicPr>
          <p:nvPr>
            <p:ph sz="half" idx="1"/>
          </p:nvPr>
        </p:nvPicPr>
        <p:blipFill rotWithShape="1">
          <a:blip r:embed="rId2"/>
          <a:srcRect l="3299" r="54" b="-4"/>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6" name="Content Placeholder 5">
            <a:extLst>
              <a:ext uri="{FF2B5EF4-FFF2-40B4-BE49-F238E27FC236}">
                <a16:creationId xmlns:a16="http://schemas.microsoft.com/office/drawing/2014/main" id="{42220A19-15EC-D445-8F2C-5BA827058351}"/>
              </a:ext>
            </a:extLst>
          </p:cNvPr>
          <p:cNvPicPr>
            <a:picLocks noGrp="1" noChangeAspect="1"/>
          </p:cNvPicPr>
          <p:nvPr>
            <p:ph sz="half" idx="2"/>
          </p:nvPr>
        </p:nvPicPr>
        <p:blipFill rotWithShape="1">
          <a:blip r:embed="rId3"/>
          <a:srcRect l="2934" r="419" b="-4"/>
          <a:stretch/>
        </p:blipFill>
        <p:spPr>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7" name="Picture 6">
            <a:extLst>
              <a:ext uri="{FF2B5EF4-FFF2-40B4-BE49-F238E27FC236}">
                <a16:creationId xmlns:a16="http://schemas.microsoft.com/office/drawing/2014/main" id="{28B15275-B9FF-C192-B0B1-65685A4EC4B1}"/>
              </a:ext>
            </a:extLst>
          </p:cNvPr>
          <p:cNvPicPr>
            <a:picLocks noChangeAspect="1"/>
          </p:cNvPicPr>
          <p:nvPr/>
        </p:nvPicPr>
        <p:blipFill rotWithShape="1">
          <a:blip r:embed="rId4"/>
          <a:srcRect l="2536" r="818" b="-4"/>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14"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108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FCB6-2B70-B8CE-311F-1873E1BDE36D}"/>
              </a:ext>
            </a:extLst>
          </p:cNvPr>
          <p:cNvSpPr>
            <a:spLocks noGrp="1"/>
          </p:cNvSpPr>
          <p:nvPr>
            <p:ph type="title"/>
          </p:nvPr>
        </p:nvSpPr>
        <p:spPr/>
        <p:txBody>
          <a:bodyPr/>
          <a:lstStyle/>
          <a:p>
            <a:r>
              <a:rPr lang="en-US" dirty="0"/>
              <a:t>Philmont Scout Ranch - Philmont</a:t>
            </a:r>
          </a:p>
        </p:txBody>
      </p:sp>
      <p:pic>
        <p:nvPicPr>
          <p:cNvPr id="6" name="Content Placeholder 5">
            <a:extLst>
              <a:ext uri="{FF2B5EF4-FFF2-40B4-BE49-F238E27FC236}">
                <a16:creationId xmlns:a16="http://schemas.microsoft.com/office/drawing/2014/main" id="{AB70591A-498D-EAC1-6B2F-760FE91D7214}"/>
              </a:ext>
            </a:extLst>
          </p:cNvPr>
          <p:cNvPicPr>
            <a:picLocks noGrp="1" noChangeAspect="1"/>
          </p:cNvPicPr>
          <p:nvPr>
            <p:ph sz="half" idx="1"/>
          </p:nvPr>
        </p:nvPicPr>
        <p:blipFill>
          <a:blip r:embed="rId2"/>
          <a:stretch>
            <a:fillRect/>
          </a:stretch>
        </p:blipFill>
        <p:spPr>
          <a:xfrm>
            <a:off x="2112148" y="1825625"/>
            <a:ext cx="2633704" cy="4351338"/>
          </a:xfrm>
        </p:spPr>
      </p:pic>
      <p:pic>
        <p:nvPicPr>
          <p:cNvPr id="7" name="Content Placeholder 6" descr="IMG_8613">
            <a:extLst>
              <a:ext uri="{FF2B5EF4-FFF2-40B4-BE49-F238E27FC236}">
                <a16:creationId xmlns:a16="http://schemas.microsoft.com/office/drawing/2014/main" id="{844A8DBA-EC1E-AF81-5F5A-EEDA953EDE11}"/>
              </a:ext>
            </a:extLst>
          </p:cNvPr>
          <p:cNvPicPr>
            <a:picLocks noGrp="1" noChangeAspect="1"/>
          </p:cNvPicPr>
          <p:nvPr isPhoto="1">
            <p:ph sz="half" idx="2"/>
          </p:nvPr>
        </p:nvPicPr>
        <p:blipFill>
          <a:blip r:embed="rId3">
            <a:lum/>
            <a:extLst>
              <a:ext uri="{28A0092B-C50C-407E-A947-70E740481C1C}">
                <a14:useLocalDpi xmlns:a14="http://schemas.microsoft.com/office/drawing/2010/main" val="0"/>
              </a:ext>
            </a:extLst>
          </a:blip>
          <a:stretch>
            <a:fillRect/>
          </a:stretch>
        </p:blipFill>
        <p:spPr>
          <a:xfrm>
            <a:off x="6172200" y="2058586"/>
            <a:ext cx="5181600" cy="3885415"/>
          </a:xfrm>
          <a:prstGeom prst="rect">
            <a:avLst/>
          </a:prstGeom>
        </p:spPr>
      </p:pic>
    </p:spTree>
    <p:extLst>
      <p:ext uri="{BB962C8B-B14F-4D97-AF65-F5344CB8AC3E}">
        <p14:creationId xmlns:p14="http://schemas.microsoft.com/office/powerpoint/2010/main" val="190453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129A38-3F66-0CC2-941A-3A7D7B5B6E6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National Jamboree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3B2F9F-0EFC-C1D0-B9A4-0AE51DCF239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Summit Bechtel Reserve – WV</a:t>
            </a:r>
          </a:p>
          <a:p>
            <a:r>
              <a:rPr lang="en-US" sz="2200"/>
              <a:t>~9,000 scouts ~14,000 total participants &amp; volunteers</a:t>
            </a:r>
          </a:p>
          <a:p>
            <a:r>
              <a:rPr lang="en-US" sz="2200"/>
              <a:t>July 19-28</a:t>
            </a:r>
            <a:r>
              <a:rPr lang="en-US" sz="2200" baseline="30000"/>
              <a:t>th</a:t>
            </a:r>
            <a:endParaRPr lang="en-US" sz="2200"/>
          </a:p>
          <a:p>
            <a:endParaRPr lang="en-US" sz="2200"/>
          </a:p>
        </p:txBody>
      </p:sp>
      <p:pic>
        <p:nvPicPr>
          <p:cNvPr id="6" name="Content Placeholder 5">
            <a:extLst>
              <a:ext uri="{FF2B5EF4-FFF2-40B4-BE49-F238E27FC236}">
                <a16:creationId xmlns:a16="http://schemas.microsoft.com/office/drawing/2014/main" id="{67451006-E03A-38BC-D2FE-0A91D4153A9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158" r="1688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56403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650B0-B64B-E73B-1378-E5C1A30D4B83}"/>
              </a:ext>
            </a:extLst>
          </p:cNvPr>
          <p:cNvSpPr>
            <a:spLocks noGrp="1"/>
          </p:cNvSpPr>
          <p:nvPr>
            <p:ph type="title"/>
          </p:nvPr>
        </p:nvSpPr>
        <p:spPr/>
        <p:txBody>
          <a:bodyPr/>
          <a:lstStyle/>
          <a:p>
            <a:r>
              <a:rPr lang="en-US" dirty="0"/>
              <a:t>National Jamboree</a:t>
            </a:r>
          </a:p>
        </p:txBody>
      </p:sp>
      <p:pic>
        <p:nvPicPr>
          <p:cNvPr id="6" name="Content Placeholder 5">
            <a:extLst>
              <a:ext uri="{FF2B5EF4-FFF2-40B4-BE49-F238E27FC236}">
                <a16:creationId xmlns:a16="http://schemas.microsoft.com/office/drawing/2014/main" id="{AD242FC2-4AEF-2A69-0FF7-8AB3936BBD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50"/>
          </a:xfrm>
        </p:spPr>
      </p:pic>
      <p:pic>
        <p:nvPicPr>
          <p:cNvPr id="8" name="Content Placeholder 7">
            <a:extLst>
              <a:ext uri="{FF2B5EF4-FFF2-40B4-BE49-F238E27FC236}">
                <a16:creationId xmlns:a16="http://schemas.microsoft.com/office/drawing/2014/main" id="{28D256AB-6A15-5F8D-D13C-BD55FA9649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453427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E9F641-1310-BF38-83C2-5702A0B8FD8B}"/>
              </a:ext>
            </a:extLst>
          </p:cNvPr>
          <p:cNvSpPr>
            <a:spLocks noGrp="1"/>
          </p:cNvSpPr>
          <p:nvPr>
            <p:ph type="title"/>
          </p:nvPr>
        </p:nvSpPr>
        <p:spPr>
          <a:xfrm>
            <a:off x="640080" y="4419600"/>
            <a:ext cx="10908792" cy="1203960"/>
          </a:xfrm>
        </p:spPr>
        <p:txBody>
          <a:bodyPr vert="horz" lIns="91440" tIns="45720" rIns="91440" bIns="45720" rtlCol="0" anchor="ctr">
            <a:normAutofit/>
          </a:bodyPr>
          <a:lstStyle/>
          <a:p>
            <a:pPr algn="ctr"/>
            <a:r>
              <a:rPr lang="en-US" sz="6600" kern="1200">
                <a:solidFill>
                  <a:schemeClr val="tx1"/>
                </a:solidFill>
                <a:latin typeface="+mj-lt"/>
                <a:ea typeface="+mj-ea"/>
                <a:cs typeface="+mj-cs"/>
              </a:rPr>
              <a:t>National Jamboree</a:t>
            </a:r>
          </a:p>
        </p:txBody>
      </p:sp>
      <p:pic>
        <p:nvPicPr>
          <p:cNvPr id="6" name="Content Placeholder 5">
            <a:extLst>
              <a:ext uri="{FF2B5EF4-FFF2-40B4-BE49-F238E27FC236}">
                <a16:creationId xmlns:a16="http://schemas.microsoft.com/office/drawing/2014/main" id="{EF079914-643D-D377-353B-57578C4CC25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92" r="2006" b="1"/>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8" name="Content Placeholder 7">
            <a:extLst>
              <a:ext uri="{FF2B5EF4-FFF2-40B4-BE49-F238E27FC236}">
                <a16:creationId xmlns:a16="http://schemas.microsoft.com/office/drawing/2014/main" id="{71F00122-1523-18E6-348F-F9190F32AF9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585" b="3"/>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5"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247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2135</TotalTime>
  <Words>870</Words>
  <Application>Microsoft Office PowerPoint</Application>
  <PresentationFormat>Widescreen</PresentationFormat>
  <Paragraphs>114</Paragraphs>
  <Slides>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Scouting and Radio</vt:lpstr>
      <vt:lpstr>About me</vt:lpstr>
      <vt:lpstr>Philmont Scout Ranch - SOTA</vt:lpstr>
      <vt:lpstr>Philmont Scout Ranch - SOTA</vt:lpstr>
      <vt:lpstr>Philmont Scout Ranch - SOTA</vt:lpstr>
      <vt:lpstr>Philmont Scout Ranch - Philmont</vt:lpstr>
      <vt:lpstr>National Jamboree</vt:lpstr>
      <vt:lpstr>National Jamboree</vt:lpstr>
      <vt:lpstr>National Jamboree</vt:lpstr>
      <vt:lpstr>National Jamboree</vt:lpstr>
      <vt:lpstr>National Jamboree</vt:lpstr>
      <vt:lpstr>National Jamboree</vt:lpstr>
      <vt:lpstr>National Jamboree</vt:lpstr>
      <vt:lpstr>National Jamboree</vt:lpstr>
      <vt:lpstr>National Jamboree</vt:lpstr>
      <vt:lpstr>PowerPoint Presentation</vt:lpstr>
      <vt:lpstr>K2BSA</vt:lpstr>
      <vt:lpstr>Scout Camps on the Air</vt:lpstr>
      <vt:lpstr>Radio Merit Badge</vt:lpstr>
      <vt:lpstr>Radio Merit Badge</vt:lpstr>
      <vt:lpstr>Uniform</vt:lpstr>
      <vt:lpstr>ARRL Service to Scouting Award</vt:lpstr>
      <vt:lpstr>Jamboree on the Air</vt:lpstr>
      <vt:lpstr>How you can get involved?</vt:lpstr>
      <vt:lpstr>How you can get involved?</vt:lpstr>
      <vt:lpstr>How you can get involved? JOTA</vt:lpstr>
      <vt:lpstr>Thank you </vt:lpstr>
    </vt:vector>
  </TitlesOfParts>
  <Company>Ford Motor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Scouting and Radio</dc:title>
  <dc:creator>Fluegemann, Michael (M.D.)</dc:creator>
  <cp:lastModifiedBy>Fluegemann, Michael (M.D.)</cp:lastModifiedBy>
  <cp:revision>3</cp:revision>
  <dcterms:created xsi:type="dcterms:W3CDTF">2023-09-08T14:09:19Z</dcterms:created>
  <dcterms:modified xsi:type="dcterms:W3CDTF">2023-09-10T02:58:43Z</dcterms:modified>
</cp:coreProperties>
</file>